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01" r:id="rId2"/>
    <p:sldId id="256" r:id="rId3"/>
    <p:sldId id="302" r:id="rId4"/>
    <p:sldId id="335" r:id="rId5"/>
    <p:sldId id="336" r:id="rId6"/>
    <p:sldId id="337" r:id="rId7"/>
    <p:sldId id="372" r:id="rId8"/>
    <p:sldId id="373" r:id="rId9"/>
    <p:sldId id="338" r:id="rId10"/>
    <p:sldId id="339" r:id="rId11"/>
    <p:sldId id="341" r:id="rId12"/>
    <p:sldId id="374"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1" r:id="rId32"/>
    <p:sldId id="362" r:id="rId33"/>
    <p:sldId id="364" r:id="rId34"/>
    <p:sldId id="365" r:id="rId35"/>
    <p:sldId id="366" r:id="rId36"/>
    <p:sldId id="367" r:id="rId37"/>
    <p:sldId id="370" r:id="rId38"/>
    <p:sldId id="368" r:id="rId39"/>
    <p:sldId id="371" r:id="rId40"/>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8" autoAdjust="0"/>
    <p:restoredTop sz="94454"/>
  </p:normalViewPr>
  <p:slideViewPr>
    <p:cSldViewPr>
      <p:cViewPr varScale="1">
        <p:scale>
          <a:sx n="110" d="100"/>
          <a:sy n="110" d="100"/>
        </p:scale>
        <p:origin x="-16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14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17367A-3FE2-44A6-BB8C-8E3573C64DF3}" type="doc">
      <dgm:prSet loTypeId="urn:microsoft.com/office/officeart/2008/layout/RadialCluster" loCatId="cycle" qsTypeId="urn:microsoft.com/office/officeart/2005/8/quickstyle/3d2" qsCatId="3D" csTypeId="urn:microsoft.com/office/officeart/2005/8/colors/colorful1" csCatId="colorful" phldr="1"/>
      <dgm:spPr/>
      <dgm:t>
        <a:bodyPr/>
        <a:lstStyle/>
        <a:p>
          <a:endParaRPr lang="tr-TR"/>
        </a:p>
      </dgm:t>
    </dgm:pt>
    <dgm:pt modelId="{F7891FEE-F346-4188-B579-A45C5BE92258}">
      <dgm:prSet phldrT="[Metin]"/>
      <dgm:spPr/>
      <dgm:t>
        <a:bodyPr/>
        <a:lstStyle/>
        <a:p>
          <a:r>
            <a:rPr lang="tr-TR" dirty="0" smtClean="0"/>
            <a:t>Sınavsız Geçiş</a:t>
          </a:r>
          <a:endParaRPr lang="tr-TR" dirty="0"/>
        </a:p>
      </dgm:t>
    </dgm:pt>
    <dgm:pt modelId="{F9D370F8-6DD3-48B5-B63D-E305CC85F37B}" type="parTrans" cxnId="{C4BB4B91-A86C-4D00-8739-0EEE3E93E72A}">
      <dgm:prSet/>
      <dgm:spPr/>
      <dgm:t>
        <a:bodyPr/>
        <a:lstStyle/>
        <a:p>
          <a:endParaRPr lang="tr-TR"/>
        </a:p>
      </dgm:t>
    </dgm:pt>
    <dgm:pt modelId="{7364C339-5208-40B0-A5C7-F91F56D6C8A7}" type="sibTrans" cxnId="{C4BB4B91-A86C-4D00-8739-0EEE3E93E72A}">
      <dgm:prSet/>
      <dgm:spPr/>
      <dgm:t>
        <a:bodyPr/>
        <a:lstStyle/>
        <a:p>
          <a:endParaRPr lang="tr-TR"/>
        </a:p>
      </dgm:t>
    </dgm:pt>
    <dgm:pt modelId="{125D00B0-EF34-4250-8EE0-A2EEFA703257}">
      <dgm:prSet phldrT="[Metin]"/>
      <dgm:spPr/>
      <dgm:t>
        <a:bodyPr/>
        <a:lstStyle/>
        <a:p>
          <a:r>
            <a:rPr lang="tr-TR" dirty="0" smtClean="0"/>
            <a:t>LGS</a:t>
          </a:r>
        </a:p>
        <a:p>
          <a:r>
            <a:rPr lang="tr-TR" dirty="0" smtClean="0"/>
            <a:t>(Liseye Geçiş Sistemi)</a:t>
          </a:r>
          <a:endParaRPr lang="tr-TR" dirty="0"/>
        </a:p>
      </dgm:t>
    </dgm:pt>
    <dgm:pt modelId="{FE04D740-9E70-408F-B087-FB9EAFEEE3A8}" type="sibTrans" cxnId="{F78BE67C-18FA-4CC7-86FF-E7A8089F2659}">
      <dgm:prSet/>
      <dgm:spPr/>
      <dgm:t>
        <a:bodyPr/>
        <a:lstStyle/>
        <a:p>
          <a:endParaRPr lang="tr-TR"/>
        </a:p>
      </dgm:t>
    </dgm:pt>
    <dgm:pt modelId="{57072511-7945-4561-9BED-482B91E20373}" type="parTrans" cxnId="{F78BE67C-18FA-4CC7-86FF-E7A8089F2659}">
      <dgm:prSet/>
      <dgm:spPr/>
      <dgm:t>
        <a:bodyPr/>
        <a:lstStyle/>
        <a:p>
          <a:endParaRPr lang="tr-TR"/>
        </a:p>
      </dgm:t>
    </dgm:pt>
    <dgm:pt modelId="{7FD410B1-AF75-44CE-8119-DAEB041D8D74}">
      <dgm:prSet phldrT="[Metin]"/>
      <dgm:spPr/>
      <dgm:t>
        <a:bodyPr/>
        <a:lstStyle/>
        <a:p>
          <a:r>
            <a:rPr lang="tr-TR" dirty="0" smtClean="0"/>
            <a:t>Merkezi Sınav İle Geçiş</a:t>
          </a:r>
          <a:endParaRPr lang="tr-TR" dirty="0"/>
        </a:p>
      </dgm:t>
    </dgm:pt>
    <dgm:pt modelId="{831A59F6-9B64-4630-9400-67D3363CC01B}" type="sibTrans" cxnId="{588FA840-4881-4D1A-80EF-F910B3B1ECF4}">
      <dgm:prSet/>
      <dgm:spPr/>
      <dgm:t>
        <a:bodyPr/>
        <a:lstStyle/>
        <a:p>
          <a:endParaRPr lang="tr-TR"/>
        </a:p>
      </dgm:t>
    </dgm:pt>
    <dgm:pt modelId="{807B53B8-27A9-4887-84AB-54A154B5A224}" type="parTrans" cxnId="{588FA840-4881-4D1A-80EF-F910B3B1ECF4}">
      <dgm:prSet/>
      <dgm:spPr/>
      <dgm:t>
        <a:bodyPr/>
        <a:lstStyle/>
        <a:p>
          <a:endParaRPr lang="tr-TR"/>
        </a:p>
      </dgm:t>
    </dgm:pt>
    <dgm:pt modelId="{ECB6A396-84BE-47DB-9D22-2DAABABA7085}" type="pres">
      <dgm:prSet presAssocID="{3F17367A-3FE2-44A6-BB8C-8E3573C64DF3}" presName="Name0" presStyleCnt="0">
        <dgm:presLayoutVars>
          <dgm:chMax val="1"/>
          <dgm:chPref val="1"/>
          <dgm:dir/>
          <dgm:animOne val="branch"/>
          <dgm:animLvl val="lvl"/>
        </dgm:presLayoutVars>
      </dgm:prSet>
      <dgm:spPr/>
      <dgm:t>
        <a:bodyPr/>
        <a:lstStyle/>
        <a:p>
          <a:endParaRPr lang="tr-TR"/>
        </a:p>
      </dgm:t>
    </dgm:pt>
    <dgm:pt modelId="{0C7AF865-2A6E-4FF8-BB5C-59262BAB861A}" type="pres">
      <dgm:prSet presAssocID="{125D00B0-EF34-4250-8EE0-A2EEFA703257}" presName="singleCycle" presStyleCnt="0"/>
      <dgm:spPr/>
    </dgm:pt>
    <dgm:pt modelId="{92F1AF8F-BF3F-4A83-B608-3E65090C9180}" type="pres">
      <dgm:prSet presAssocID="{125D00B0-EF34-4250-8EE0-A2EEFA703257}" presName="singleCenter" presStyleLbl="node1" presStyleIdx="0" presStyleCnt="3" custScaleX="215267" custScaleY="99526" custLinFactNeighborX="-562" custLinFactNeighborY="-40134">
        <dgm:presLayoutVars>
          <dgm:chMax val="7"/>
          <dgm:chPref val="7"/>
        </dgm:presLayoutVars>
      </dgm:prSet>
      <dgm:spPr/>
      <dgm:t>
        <a:bodyPr/>
        <a:lstStyle/>
        <a:p>
          <a:endParaRPr lang="tr-TR"/>
        </a:p>
      </dgm:t>
    </dgm:pt>
    <dgm:pt modelId="{ABBA38DC-7A45-4DD2-AA5E-FE82440142D8}" type="pres">
      <dgm:prSet presAssocID="{F9D370F8-6DD3-48B5-B63D-E305CC85F37B}" presName="Name56" presStyleLbl="parChTrans1D2" presStyleIdx="0" presStyleCnt="2"/>
      <dgm:spPr/>
      <dgm:t>
        <a:bodyPr/>
        <a:lstStyle/>
        <a:p>
          <a:endParaRPr lang="tr-TR"/>
        </a:p>
      </dgm:t>
    </dgm:pt>
    <dgm:pt modelId="{5EA9DE7B-FDFC-4D01-9E31-6DA7F290F787}" type="pres">
      <dgm:prSet presAssocID="{F7891FEE-F346-4188-B579-A45C5BE92258}" presName="text0" presStyleLbl="node1" presStyleIdx="1" presStyleCnt="3" custScaleX="244453" custScaleY="135222" custRadScaleRad="143044" custRadScaleInc="125088">
        <dgm:presLayoutVars>
          <dgm:bulletEnabled val="1"/>
        </dgm:presLayoutVars>
      </dgm:prSet>
      <dgm:spPr/>
      <dgm:t>
        <a:bodyPr/>
        <a:lstStyle/>
        <a:p>
          <a:endParaRPr lang="tr-TR"/>
        </a:p>
      </dgm:t>
    </dgm:pt>
    <dgm:pt modelId="{B8904390-6216-42A6-B53C-6BEC9C4F54E1}" type="pres">
      <dgm:prSet presAssocID="{807B53B8-27A9-4887-84AB-54A154B5A224}" presName="Name56" presStyleLbl="parChTrans1D2" presStyleIdx="1" presStyleCnt="2"/>
      <dgm:spPr/>
      <dgm:t>
        <a:bodyPr/>
        <a:lstStyle/>
        <a:p>
          <a:endParaRPr lang="tr-TR"/>
        </a:p>
      </dgm:t>
    </dgm:pt>
    <dgm:pt modelId="{4A2D8CD4-7925-4203-916F-4A4317AAA000}" type="pres">
      <dgm:prSet presAssocID="{7FD410B1-AF75-44CE-8119-DAEB041D8D74}" presName="text0" presStyleLbl="node1" presStyleIdx="2" presStyleCnt="3" custScaleX="303068" custScaleY="132990" custRadScaleRad="132410" custRadScaleInc="72320">
        <dgm:presLayoutVars>
          <dgm:bulletEnabled val="1"/>
        </dgm:presLayoutVars>
      </dgm:prSet>
      <dgm:spPr/>
      <dgm:t>
        <a:bodyPr/>
        <a:lstStyle/>
        <a:p>
          <a:endParaRPr lang="tr-TR"/>
        </a:p>
      </dgm:t>
    </dgm:pt>
  </dgm:ptLst>
  <dgm:cxnLst>
    <dgm:cxn modelId="{B2D10B3D-64A3-497D-9627-378C748D930D}" type="presOf" srcId="{F9D370F8-6DD3-48B5-B63D-E305CC85F37B}" destId="{ABBA38DC-7A45-4DD2-AA5E-FE82440142D8}" srcOrd="0" destOrd="0" presId="urn:microsoft.com/office/officeart/2008/layout/RadialCluster"/>
    <dgm:cxn modelId="{DBCB4CB5-D070-4F13-A44E-134919CC93FA}" type="presOf" srcId="{7FD410B1-AF75-44CE-8119-DAEB041D8D74}" destId="{4A2D8CD4-7925-4203-916F-4A4317AAA000}" srcOrd="0" destOrd="0" presId="urn:microsoft.com/office/officeart/2008/layout/RadialCluster"/>
    <dgm:cxn modelId="{CD001751-B3D2-4530-9916-734C5C78AA18}" type="presOf" srcId="{3F17367A-3FE2-44A6-BB8C-8E3573C64DF3}" destId="{ECB6A396-84BE-47DB-9D22-2DAABABA7085}" srcOrd="0" destOrd="0" presId="urn:microsoft.com/office/officeart/2008/layout/RadialCluster"/>
    <dgm:cxn modelId="{588FA840-4881-4D1A-80EF-F910B3B1ECF4}" srcId="{125D00B0-EF34-4250-8EE0-A2EEFA703257}" destId="{7FD410B1-AF75-44CE-8119-DAEB041D8D74}" srcOrd="1" destOrd="0" parTransId="{807B53B8-27A9-4887-84AB-54A154B5A224}" sibTransId="{831A59F6-9B64-4630-9400-67D3363CC01B}"/>
    <dgm:cxn modelId="{8E4345D9-DDBB-40D3-A328-9AA38B27713A}" type="presOf" srcId="{807B53B8-27A9-4887-84AB-54A154B5A224}" destId="{B8904390-6216-42A6-B53C-6BEC9C4F54E1}" srcOrd="0" destOrd="0" presId="urn:microsoft.com/office/officeart/2008/layout/RadialCluster"/>
    <dgm:cxn modelId="{D86452B6-A987-4432-9A11-524CD7BFD6B4}" type="presOf" srcId="{125D00B0-EF34-4250-8EE0-A2EEFA703257}" destId="{92F1AF8F-BF3F-4A83-B608-3E65090C9180}" srcOrd="0" destOrd="0" presId="urn:microsoft.com/office/officeart/2008/layout/RadialCluster"/>
    <dgm:cxn modelId="{C4BB4B91-A86C-4D00-8739-0EEE3E93E72A}" srcId="{125D00B0-EF34-4250-8EE0-A2EEFA703257}" destId="{F7891FEE-F346-4188-B579-A45C5BE92258}" srcOrd="0" destOrd="0" parTransId="{F9D370F8-6DD3-48B5-B63D-E305CC85F37B}" sibTransId="{7364C339-5208-40B0-A5C7-F91F56D6C8A7}"/>
    <dgm:cxn modelId="{F78BE67C-18FA-4CC7-86FF-E7A8089F2659}" srcId="{3F17367A-3FE2-44A6-BB8C-8E3573C64DF3}" destId="{125D00B0-EF34-4250-8EE0-A2EEFA703257}" srcOrd="0" destOrd="0" parTransId="{57072511-7945-4561-9BED-482B91E20373}" sibTransId="{FE04D740-9E70-408F-B087-FB9EAFEEE3A8}"/>
    <dgm:cxn modelId="{56D72EED-C79D-46C1-84BE-A759B1E8E8B9}" type="presOf" srcId="{F7891FEE-F346-4188-B579-A45C5BE92258}" destId="{5EA9DE7B-FDFC-4D01-9E31-6DA7F290F787}" srcOrd="0" destOrd="0" presId="urn:microsoft.com/office/officeart/2008/layout/RadialCluster"/>
    <dgm:cxn modelId="{5BE73A3C-AD33-4343-8895-E670C8BDCAD5}" type="presParOf" srcId="{ECB6A396-84BE-47DB-9D22-2DAABABA7085}" destId="{0C7AF865-2A6E-4FF8-BB5C-59262BAB861A}" srcOrd="0" destOrd="0" presId="urn:microsoft.com/office/officeart/2008/layout/RadialCluster"/>
    <dgm:cxn modelId="{0AEE7322-8A14-4C5F-927D-47ADE79D58E0}" type="presParOf" srcId="{0C7AF865-2A6E-4FF8-BB5C-59262BAB861A}" destId="{92F1AF8F-BF3F-4A83-B608-3E65090C9180}" srcOrd="0" destOrd="0" presId="urn:microsoft.com/office/officeart/2008/layout/RadialCluster"/>
    <dgm:cxn modelId="{2038BB36-4B11-4E03-9171-6EE0C2B072F8}" type="presParOf" srcId="{0C7AF865-2A6E-4FF8-BB5C-59262BAB861A}" destId="{ABBA38DC-7A45-4DD2-AA5E-FE82440142D8}" srcOrd="1" destOrd="0" presId="urn:microsoft.com/office/officeart/2008/layout/RadialCluster"/>
    <dgm:cxn modelId="{A4F4159C-CC14-47C8-9D9E-362C68AFA83B}" type="presParOf" srcId="{0C7AF865-2A6E-4FF8-BB5C-59262BAB861A}" destId="{5EA9DE7B-FDFC-4D01-9E31-6DA7F290F787}" srcOrd="2" destOrd="0" presId="urn:microsoft.com/office/officeart/2008/layout/RadialCluster"/>
    <dgm:cxn modelId="{B2A5BDA0-BB49-45CB-9FB4-AE94C85112BA}" type="presParOf" srcId="{0C7AF865-2A6E-4FF8-BB5C-59262BAB861A}" destId="{B8904390-6216-42A6-B53C-6BEC9C4F54E1}" srcOrd="3" destOrd="0" presId="urn:microsoft.com/office/officeart/2008/layout/RadialCluster"/>
    <dgm:cxn modelId="{58344AC0-973D-48A7-8D42-42847D028526}" type="presParOf" srcId="{0C7AF865-2A6E-4FF8-BB5C-59262BAB861A}" destId="{4A2D8CD4-7925-4203-916F-4A4317AAA000}"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1AF8F-BF3F-4A83-B608-3E65090C9180}">
      <dsp:nvSpPr>
        <dsp:cNvPr id="0" name=""/>
        <dsp:cNvSpPr/>
      </dsp:nvSpPr>
      <dsp:spPr>
        <a:xfrm>
          <a:off x="2520269" y="162411"/>
          <a:ext cx="3358392" cy="155271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tr-TR" sz="2700" kern="1200" dirty="0" smtClean="0"/>
            <a:t>LGS</a:t>
          </a:r>
        </a:p>
        <a:p>
          <a:pPr lvl="0" algn="ctr" defTabSz="1200150">
            <a:lnSpc>
              <a:spcPct val="90000"/>
            </a:lnSpc>
            <a:spcBef>
              <a:spcPct val="0"/>
            </a:spcBef>
            <a:spcAft>
              <a:spcPct val="35000"/>
            </a:spcAft>
          </a:pPr>
          <a:r>
            <a:rPr lang="tr-TR" sz="2700" kern="1200" dirty="0" smtClean="0"/>
            <a:t>(Liseye Geçiş Sistemi)</a:t>
          </a:r>
          <a:endParaRPr lang="tr-TR" sz="2700" kern="1200" dirty="0"/>
        </a:p>
      </dsp:txBody>
      <dsp:txXfrm>
        <a:off x="2596066" y="238208"/>
        <a:ext cx="3206798" cy="1401116"/>
      </dsp:txXfrm>
    </dsp:sp>
    <dsp:sp modelId="{ABBA38DC-7A45-4DD2-AA5E-FE82440142D8}">
      <dsp:nvSpPr>
        <dsp:cNvPr id="0" name=""/>
        <dsp:cNvSpPr/>
      </dsp:nvSpPr>
      <dsp:spPr>
        <a:xfrm rot="2725457">
          <a:off x="4687117" y="2377609"/>
          <a:ext cx="1860073" cy="0"/>
        </a:xfrm>
        <a:custGeom>
          <a:avLst/>
          <a:gdLst/>
          <a:ahLst/>
          <a:cxnLst/>
          <a:rect l="0" t="0" r="0" b="0"/>
          <a:pathLst>
            <a:path>
              <a:moveTo>
                <a:pt x="0" y="0"/>
              </a:moveTo>
              <a:lnTo>
                <a:pt x="1860073"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EA9DE7B-FDFC-4D01-9E31-6DA7F290F787}">
      <dsp:nvSpPr>
        <dsp:cNvPr id="0" name=""/>
        <dsp:cNvSpPr/>
      </dsp:nvSpPr>
      <dsp:spPr>
        <a:xfrm>
          <a:off x="5688631" y="3040096"/>
          <a:ext cx="2555195" cy="141343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tr-TR" sz="3500" kern="1200" dirty="0" smtClean="0"/>
            <a:t>Sınavsız Geçiş</a:t>
          </a:r>
          <a:endParaRPr lang="tr-TR" sz="3500" kern="1200" dirty="0"/>
        </a:p>
      </dsp:txBody>
      <dsp:txXfrm>
        <a:off x="5757629" y="3109094"/>
        <a:ext cx="2417199" cy="1275440"/>
      </dsp:txXfrm>
    </dsp:sp>
    <dsp:sp modelId="{B8904390-6216-42A6-B53C-6BEC9C4F54E1}">
      <dsp:nvSpPr>
        <dsp:cNvPr id="0" name=""/>
        <dsp:cNvSpPr/>
      </dsp:nvSpPr>
      <dsp:spPr>
        <a:xfrm rot="7870137">
          <a:off x="2028842" y="2392283"/>
          <a:ext cx="1799113" cy="0"/>
        </a:xfrm>
        <a:custGeom>
          <a:avLst/>
          <a:gdLst/>
          <a:ahLst/>
          <a:cxnLst/>
          <a:rect l="0" t="0" r="0" b="0"/>
          <a:pathLst>
            <a:path>
              <a:moveTo>
                <a:pt x="0" y="0"/>
              </a:moveTo>
              <a:lnTo>
                <a:pt x="1799113"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A2D8CD4-7925-4203-916F-4A4317AAA000}">
      <dsp:nvSpPr>
        <dsp:cNvPr id="0" name=""/>
        <dsp:cNvSpPr/>
      </dsp:nvSpPr>
      <dsp:spPr>
        <a:xfrm>
          <a:off x="144489" y="3069444"/>
          <a:ext cx="3167881" cy="139010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tr-TR" sz="3500" kern="1200" dirty="0" smtClean="0"/>
            <a:t>Merkezi Sınav İle Geçiş</a:t>
          </a:r>
          <a:endParaRPr lang="tr-TR" sz="3500" kern="1200" dirty="0"/>
        </a:p>
      </dsp:txBody>
      <dsp:txXfrm>
        <a:off x="212348" y="3137303"/>
        <a:ext cx="3032163" cy="125438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tr-TR" altLang="tr-TR"/>
          </a:p>
        </p:txBody>
      </p:sp>
      <p:sp>
        <p:nvSpPr>
          <p:cNvPr id="3" name="Veri Yer Tutucusu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00D2F11-FB43-4B37-856A-F94D9E9C0FCF}" type="datetimeFigureOut">
              <a:rPr lang="tr-TR" altLang="tr-TR"/>
              <a:pPr>
                <a:defRPr/>
              </a:pPr>
              <a:t>4.7.2018</a:t>
            </a:fld>
            <a:endParaRPr lang="tr-TR" alt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tr-TR" alt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DB79975-05F7-4958-8A2A-474B605993C8}" type="slidenum">
              <a:rPr lang="tr-TR" altLang="tr-TR"/>
              <a:pPr>
                <a:defRPr/>
              </a:pPr>
              <a:t>‹#›</a:t>
            </a:fld>
            <a:endParaRPr lang="tr-TR" altLang="tr-TR"/>
          </a:p>
        </p:txBody>
      </p:sp>
    </p:spTree>
    <p:extLst>
      <p:ext uri="{BB962C8B-B14F-4D97-AF65-F5344CB8AC3E}">
        <p14:creationId xmlns:p14="http://schemas.microsoft.com/office/powerpoint/2010/main" val="4142641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C48CD5-6D2D-4EFF-A9B3-8DB0480C0B9F}" type="slidenum">
              <a:rPr lang="tr-TR" altLang="tr-TR" smtClean="0"/>
              <a:pPr/>
              <a:t>1</a:t>
            </a:fld>
            <a:endParaRPr lang="tr-TR" altLang="tr-TR" smtClean="0"/>
          </a:p>
        </p:txBody>
      </p:sp>
    </p:spTree>
    <p:extLst>
      <p:ext uri="{BB962C8B-B14F-4D97-AF65-F5344CB8AC3E}">
        <p14:creationId xmlns:p14="http://schemas.microsoft.com/office/powerpoint/2010/main" val="256453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6DB79975-05F7-4958-8A2A-474B605993C8}" type="slidenum">
              <a:rPr lang="tr-TR" altLang="tr-TR" smtClean="0"/>
              <a:pPr>
                <a:defRPr/>
              </a:pPr>
              <a:t>4</a:t>
            </a:fld>
            <a:endParaRPr lang="tr-TR" altLang="tr-TR"/>
          </a:p>
        </p:txBody>
      </p:sp>
    </p:spTree>
    <p:extLst>
      <p:ext uri="{BB962C8B-B14F-4D97-AF65-F5344CB8AC3E}">
        <p14:creationId xmlns:p14="http://schemas.microsoft.com/office/powerpoint/2010/main" val="3125068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6DB79975-05F7-4958-8A2A-474B605993C8}" type="slidenum">
              <a:rPr lang="tr-TR" altLang="tr-TR" smtClean="0"/>
              <a:pPr>
                <a:defRPr/>
              </a:pPr>
              <a:t>6</a:t>
            </a:fld>
            <a:endParaRPr lang="tr-TR" altLang="tr-TR"/>
          </a:p>
        </p:txBody>
      </p:sp>
    </p:spTree>
    <p:extLst>
      <p:ext uri="{BB962C8B-B14F-4D97-AF65-F5344CB8AC3E}">
        <p14:creationId xmlns:p14="http://schemas.microsoft.com/office/powerpoint/2010/main" val="2752084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E83447B-9264-47F9-9688-5E5E4EEC986B}" type="datetimeFigureOut">
              <a:rPr lang="tr-TR" altLang="tr-TR"/>
              <a:pPr>
                <a:defRPr/>
              </a:pPr>
              <a:t>4.7.2018</a:t>
            </a:fld>
            <a:endParaRPr lang="tr-TR" altLang="tr-TR"/>
          </a:p>
        </p:txBody>
      </p:sp>
      <p:sp>
        <p:nvSpPr>
          <p:cNvPr id="5" name="4 Altbilgi Yer Tutucusu"/>
          <p:cNvSpPr>
            <a:spLocks noGrp="1"/>
          </p:cNvSpPr>
          <p:nvPr>
            <p:ph type="ftr" sz="quarter" idx="11"/>
          </p:nvPr>
        </p:nvSpPr>
        <p:spPr/>
        <p:txBody>
          <a:bodyPr/>
          <a:lstStyle>
            <a:lvl1pPr>
              <a:defRPr/>
            </a:lvl1pPr>
          </a:lstStyle>
          <a:p>
            <a:pPr>
              <a:defRPr/>
            </a:pPr>
            <a:endParaRPr lang="tr-TR" altLang="tr-TR"/>
          </a:p>
        </p:txBody>
      </p:sp>
      <p:sp>
        <p:nvSpPr>
          <p:cNvPr id="6" name="5 Slayt Numarası Yer Tutucusu"/>
          <p:cNvSpPr>
            <a:spLocks noGrp="1"/>
          </p:cNvSpPr>
          <p:nvPr>
            <p:ph type="sldNum" sz="quarter" idx="12"/>
          </p:nvPr>
        </p:nvSpPr>
        <p:spPr/>
        <p:txBody>
          <a:bodyPr/>
          <a:lstStyle>
            <a:lvl1pPr>
              <a:defRPr/>
            </a:lvl1pPr>
          </a:lstStyle>
          <a:p>
            <a:pPr>
              <a:defRPr/>
            </a:pPr>
            <a:fld id="{4939AE7B-0720-4670-AD88-985FB39AFC37}" type="slidenum">
              <a:rPr lang="tr-TR" altLang="tr-TR"/>
              <a:pPr>
                <a:defRPr/>
              </a:pPr>
              <a:t>‹#›</a:t>
            </a:fld>
            <a:endParaRPr lang="tr-TR" altLang="tr-TR"/>
          </a:p>
        </p:txBody>
      </p:sp>
    </p:spTree>
    <p:extLst>
      <p:ext uri="{BB962C8B-B14F-4D97-AF65-F5344CB8AC3E}">
        <p14:creationId xmlns:p14="http://schemas.microsoft.com/office/powerpoint/2010/main" val="2739114158"/>
      </p:ext>
    </p:extLst>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6023562-4C7A-4883-A27B-01C7228AF1E6}" type="datetimeFigureOut">
              <a:rPr lang="tr-TR" altLang="tr-TR"/>
              <a:pPr>
                <a:defRPr/>
              </a:pPr>
              <a:t>4.7.2018</a:t>
            </a:fld>
            <a:endParaRPr lang="tr-TR" altLang="tr-TR"/>
          </a:p>
        </p:txBody>
      </p:sp>
      <p:sp>
        <p:nvSpPr>
          <p:cNvPr id="5" name="4 Altbilgi Yer Tutucusu"/>
          <p:cNvSpPr>
            <a:spLocks noGrp="1"/>
          </p:cNvSpPr>
          <p:nvPr>
            <p:ph type="ftr" sz="quarter" idx="11"/>
          </p:nvPr>
        </p:nvSpPr>
        <p:spPr/>
        <p:txBody>
          <a:bodyPr/>
          <a:lstStyle>
            <a:lvl1pPr>
              <a:defRPr/>
            </a:lvl1pPr>
          </a:lstStyle>
          <a:p>
            <a:pPr>
              <a:defRPr/>
            </a:pPr>
            <a:endParaRPr lang="tr-TR" altLang="tr-TR"/>
          </a:p>
        </p:txBody>
      </p:sp>
      <p:sp>
        <p:nvSpPr>
          <p:cNvPr id="6" name="5 Slayt Numarası Yer Tutucusu"/>
          <p:cNvSpPr>
            <a:spLocks noGrp="1"/>
          </p:cNvSpPr>
          <p:nvPr>
            <p:ph type="sldNum" sz="quarter" idx="12"/>
          </p:nvPr>
        </p:nvSpPr>
        <p:spPr/>
        <p:txBody>
          <a:bodyPr/>
          <a:lstStyle>
            <a:lvl1pPr>
              <a:defRPr/>
            </a:lvl1pPr>
          </a:lstStyle>
          <a:p>
            <a:pPr>
              <a:defRPr/>
            </a:pPr>
            <a:fld id="{57316696-8E51-4DB2-AB78-76BE2405B441}" type="slidenum">
              <a:rPr lang="tr-TR" altLang="tr-TR"/>
              <a:pPr>
                <a:defRPr/>
              </a:pPr>
              <a:t>‹#›</a:t>
            </a:fld>
            <a:endParaRPr lang="tr-TR" altLang="tr-TR"/>
          </a:p>
        </p:txBody>
      </p:sp>
    </p:spTree>
    <p:extLst>
      <p:ext uri="{BB962C8B-B14F-4D97-AF65-F5344CB8AC3E}">
        <p14:creationId xmlns:p14="http://schemas.microsoft.com/office/powerpoint/2010/main" val="1525163480"/>
      </p:ext>
    </p:extLst>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0C14D6E-6357-47B6-A5B7-30F5DE453E24}" type="datetimeFigureOut">
              <a:rPr lang="tr-TR" altLang="tr-TR"/>
              <a:pPr>
                <a:defRPr/>
              </a:pPr>
              <a:t>4.7.2018</a:t>
            </a:fld>
            <a:endParaRPr lang="tr-TR" altLang="tr-TR"/>
          </a:p>
        </p:txBody>
      </p:sp>
      <p:sp>
        <p:nvSpPr>
          <p:cNvPr id="5" name="4 Altbilgi Yer Tutucusu"/>
          <p:cNvSpPr>
            <a:spLocks noGrp="1"/>
          </p:cNvSpPr>
          <p:nvPr>
            <p:ph type="ftr" sz="quarter" idx="11"/>
          </p:nvPr>
        </p:nvSpPr>
        <p:spPr/>
        <p:txBody>
          <a:bodyPr/>
          <a:lstStyle>
            <a:lvl1pPr>
              <a:defRPr/>
            </a:lvl1pPr>
          </a:lstStyle>
          <a:p>
            <a:pPr>
              <a:defRPr/>
            </a:pPr>
            <a:endParaRPr lang="tr-TR" altLang="tr-TR"/>
          </a:p>
        </p:txBody>
      </p:sp>
      <p:sp>
        <p:nvSpPr>
          <p:cNvPr id="6" name="5 Slayt Numarası Yer Tutucusu"/>
          <p:cNvSpPr>
            <a:spLocks noGrp="1"/>
          </p:cNvSpPr>
          <p:nvPr>
            <p:ph type="sldNum" sz="quarter" idx="12"/>
          </p:nvPr>
        </p:nvSpPr>
        <p:spPr/>
        <p:txBody>
          <a:bodyPr/>
          <a:lstStyle>
            <a:lvl1pPr>
              <a:defRPr/>
            </a:lvl1pPr>
          </a:lstStyle>
          <a:p>
            <a:pPr>
              <a:defRPr/>
            </a:pPr>
            <a:fld id="{B8003D1C-0426-4550-B0D5-2F61B97D9A53}" type="slidenum">
              <a:rPr lang="tr-TR" altLang="tr-TR"/>
              <a:pPr>
                <a:defRPr/>
              </a:pPr>
              <a:t>‹#›</a:t>
            </a:fld>
            <a:endParaRPr lang="tr-TR" altLang="tr-TR"/>
          </a:p>
        </p:txBody>
      </p:sp>
    </p:spTree>
    <p:extLst>
      <p:ext uri="{BB962C8B-B14F-4D97-AF65-F5344CB8AC3E}">
        <p14:creationId xmlns:p14="http://schemas.microsoft.com/office/powerpoint/2010/main" val="1343567366"/>
      </p:ext>
    </p:extLst>
  </p:cSld>
  <p:clrMapOvr>
    <a:masterClrMapping/>
  </p:clrMapOvr>
  <p:transition>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aşlık Slaydı">
    <p:spTree>
      <p:nvGrpSpPr>
        <p:cNvPr id="1" name=""/>
        <p:cNvGrpSpPr/>
        <p:nvPr/>
      </p:nvGrpSpPr>
      <p:grpSpPr>
        <a:xfrm>
          <a:off x="0" y="0"/>
          <a:ext cx="0" cy="0"/>
          <a:chOff x="0" y="0"/>
          <a:chExt cx="0" cy="0"/>
        </a:xfrm>
      </p:grpSpPr>
      <p:pic>
        <p:nvPicPr>
          <p:cNvPr id="3" name="6 Resim" descr="powerpoint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92483909-7CC0-4626-AA07-DFB9F4F61BBC}" type="datetimeFigureOut">
              <a:rPr lang="tr-TR" altLang="tr-TR"/>
              <a:pPr>
                <a:defRPr/>
              </a:pPr>
              <a:t>4.7.2018</a:t>
            </a:fld>
            <a:endParaRPr lang="tr-TR" altLang="tr-TR"/>
          </a:p>
        </p:txBody>
      </p:sp>
      <p:sp>
        <p:nvSpPr>
          <p:cNvPr id="5" name="4 Altbilgi Yer Tutucusu"/>
          <p:cNvSpPr>
            <a:spLocks noGrp="1"/>
          </p:cNvSpPr>
          <p:nvPr>
            <p:ph type="ftr" sz="quarter" idx="11"/>
          </p:nvPr>
        </p:nvSpPr>
        <p:spPr/>
        <p:txBody>
          <a:bodyPr/>
          <a:lstStyle>
            <a:lvl1pPr>
              <a:defRPr/>
            </a:lvl1pPr>
          </a:lstStyle>
          <a:p>
            <a:pPr>
              <a:defRPr/>
            </a:pPr>
            <a:endParaRPr lang="tr-TR" altLang="tr-TR"/>
          </a:p>
        </p:txBody>
      </p:sp>
      <p:sp>
        <p:nvSpPr>
          <p:cNvPr id="6" name="5 Slayt Numarası Yer Tutucusu"/>
          <p:cNvSpPr>
            <a:spLocks noGrp="1"/>
          </p:cNvSpPr>
          <p:nvPr>
            <p:ph type="sldNum" sz="quarter" idx="12"/>
          </p:nvPr>
        </p:nvSpPr>
        <p:spPr/>
        <p:txBody>
          <a:bodyPr/>
          <a:lstStyle>
            <a:lvl1pPr>
              <a:defRPr/>
            </a:lvl1pPr>
          </a:lstStyle>
          <a:p>
            <a:pPr>
              <a:defRPr/>
            </a:pPr>
            <a:fld id="{D33F18D5-70BE-4257-91A7-C147FDAD347A}" type="slidenum">
              <a:rPr lang="tr-TR" altLang="tr-TR"/>
              <a:pPr>
                <a:defRPr/>
              </a:pPr>
              <a:t>‹#›</a:t>
            </a:fld>
            <a:endParaRPr lang="tr-TR" altLang="tr-TR"/>
          </a:p>
        </p:txBody>
      </p:sp>
    </p:spTree>
    <p:extLst>
      <p:ext uri="{BB962C8B-B14F-4D97-AF65-F5344CB8AC3E}">
        <p14:creationId xmlns:p14="http://schemas.microsoft.com/office/powerpoint/2010/main" val="324840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38E93363-FEB3-41BF-8A41-30E6A505DE55}" type="datetimeFigureOut">
              <a:rPr lang="tr-TR" altLang="tr-TR"/>
              <a:pPr>
                <a:defRPr/>
              </a:pPr>
              <a:t>4.7.2018</a:t>
            </a:fld>
            <a:endParaRPr lang="tr-TR" altLang="tr-TR"/>
          </a:p>
        </p:txBody>
      </p:sp>
      <p:sp>
        <p:nvSpPr>
          <p:cNvPr id="5" name="4 Altbilgi Yer Tutucusu"/>
          <p:cNvSpPr>
            <a:spLocks noGrp="1"/>
          </p:cNvSpPr>
          <p:nvPr>
            <p:ph type="ftr" sz="quarter" idx="11"/>
          </p:nvPr>
        </p:nvSpPr>
        <p:spPr/>
        <p:txBody>
          <a:bodyPr/>
          <a:lstStyle>
            <a:lvl1pPr>
              <a:defRPr/>
            </a:lvl1pPr>
          </a:lstStyle>
          <a:p>
            <a:pPr>
              <a:defRPr/>
            </a:pPr>
            <a:endParaRPr lang="tr-TR" altLang="tr-TR"/>
          </a:p>
        </p:txBody>
      </p:sp>
      <p:sp>
        <p:nvSpPr>
          <p:cNvPr id="6" name="5 Slayt Numarası Yer Tutucusu"/>
          <p:cNvSpPr>
            <a:spLocks noGrp="1"/>
          </p:cNvSpPr>
          <p:nvPr>
            <p:ph type="sldNum" sz="quarter" idx="12"/>
          </p:nvPr>
        </p:nvSpPr>
        <p:spPr/>
        <p:txBody>
          <a:bodyPr/>
          <a:lstStyle>
            <a:lvl1pPr>
              <a:defRPr/>
            </a:lvl1pPr>
          </a:lstStyle>
          <a:p>
            <a:pPr>
              <a:defRPr/>
            </a:pPr>
            <a:fld id="{18305A41-FA74-4D7D-8689-D88C2B9B0AC8}" type="slidenum">
              <a:rPr lang="tr-TR" altLang="tr-TR"/>
              <a:pPr>
                <a:defRPr/>
              </a:pPr>
              <a:t>‹#›</a:t>
            </a:fld>
            <a:endParaRPr lang="tr-TR" altLang="tr-TR"/>
          </a:p>
        </p:txBody>
      </p:sp>
    </p:spTree>
    <p:extLst>
      <p:ext uri="{BB962C8B-B14F-4D97-AF65-F5344CB8AC3E}">
        <p14:creationId xmlns:p14="http://schemas.microsoft.com/office/powerpoint/2010/main" val="14343175"/>
      </p:ext>
    </p:extLst>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9148C80-FFFC-4D67-922B-2B5BCD806DFE}" type="datetimeFigureOut">
              <a:rPr lang="tr-TR" altLang="tr-TR"/>
              <a:pPr>
                <a:defRPr/>
              </a:pPr>
              <a:t>4.7.2018</a:t>
            </a:fld>
            <a:endParaRPr lang="tr-TR" altLang="tr-TR"/>
          </a:p>
        </p:txBody>
      </p:sp>
      <p:sp>
        <p:nvSpPr>
          <p:cNvPr id="5" name="4 Altbilgi Yer Tutucusu"/>
          <p:cNvSpPr>
            <a:spLocks noGrp="1"/>
          </p:cNvSpPr>
          <p:nvPr>
            <p:ph type="ftr" sz="quarter" idx="11"/>
          </p:nvPr>
        </p:nvSpPr>
        <p:spPr/>
        <p:txBody>
          <a:bodyPr/>
          <a:lstStyle>
            <a:lvl1pPr>
              <a:defRPr/>
            </a:lvl1pPr>
          </a:lstStyle>
          <a:p>
            <a:pPr>
              <a:defRPr/>
            </a:pPr>
            <a:endParaRPr lang="tr-TR" altLang="tr-TR"/>
          </a:p>
        </p:txBody>
      </p:sp>
      <p:sp>
        <p:nvSpPr>
          <p:cNvPr id="6" name="5 Slayt Numarası Yer Tutucusu"/>
          <p:cNvSpPr>
            <a:spLocks noGrp="1"/>
          </p:cNvSpPr>
          <p:nvPr>
            <p:ph type="sldNum" sz="quarter" idx="12"/>
          </p:nvPr>
        </p:nvSpPr>
        <p:spPr/>
        <p:txBody>
          <a:bodyPr/>
          <a:lstStyle>
            <a:lvl1pPr>
              <a:defRPr/>
            </a:lvl1pPr>
          </a:lstStyle>
          <a:p>
            <a:pPr>
              <a:defRPr/>
            </a:pPr>
            <a:fld id="{FD5A81FF-7B84-4F88-8309-6A18ECB1CE55}" type="slidenum">
              <a:rPr lang="tr-TR" altLang="tr-TR"/>
              <a:pPr>
                <a:defRPr/>
              </a:pPr>
              <a:t>‹#›</a:t>
            </a:fld>
            <a:endParaRPr lang="tr-TR" altLang="tr-TR"/>
          </a:p>
        </p:txBody>
      </p:sp>
    </p:spTree>
    <p:extLst>
      <p:ext uri="{BB962C8B-B14F-4D97-AF65-F5344CB8AC3E}">
        <p14:creationId xmlns:p14="http://schemas.microsoft.com/office/powerpoint/2010/main" val="337961996"/>
      </p:ext>
    </p:extLst>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7D1BFC8-DCEB-4C54-BB6E-FEECE89A2C43}" type="datetimeFigureOut">
              <a:rPr lang="tr-TR" altLang="tr-TR"/>
              <a:pPr>
                <a:defRPr/>
              </a:pPr>
              <a:t>4.7.2018</a:t>
            </a:fld>
            <a:endParaRPr lang="tr-TR" altLang="tr-TR"/>
          </a:p>
        </p:txBody>
      </p:sp>
      <p:sp>
        <p:nvSpPr>
          <p:cNvPr id="6" name="4 Altbilgi Yer Tutucusu"/>
          <p:cNvSpPr>
            <a:spLocks noGrp="1"/>
          </p:cNvSpPr>
          <p:nvPr>
            <p:ph type="ftr" sz="quarter" idx="11"/>
          </p:nvPr>
        </p:nvSpPr>
        <p:spPr/>
        <p:txBody>
          <a:bodyPr/>
          <a:lstStyle>
            <a:lvl1pPr>
              <a:defRPr/>
            </a:lvl1pPr>
          </a:lstStyle>
          <a:p>
            <a:pPr>
              <a:defRPr/>
            </a:pPr>
            <a:endParaRPr lang="tr-TR" altLang="tr-TR"/>
          </a:p>
        </p:txBody>
      </p:sp>
      <p:sp>
        <p:nvSpPr>
          <p:cNvPr id="7" name="5 Slayt Numarası Yer Tutucusu"/>
          <p:cNvSpPr>
            <a:spLocks noGrp="1"/>
          </p:cNvSpPr>
          <p:nvPr>
            <p:ph type="sldNum" sz="quarter" idx="12"/>
          </p:nvPr>
        </p:nvSpPr>
        <p:spPr/>
        <p:txBody>
          <a:bodyPr/>
          <a:lstStyle>
            <a:lvl1pPr>
              <a:defRPr/>
            </a:lvl1pPr>
          </a:lstStyle>
          <a:p>
            <a:pPr>
              <a:defRPr/>
            </a:pPr>
            <a:fld id="{2ED8FEE2-AB12-4354-A0BE-8F4EF47D6DDA}" type="slidenum">
              <a:rPr lang="tr-TR" altLang="tr-TR"/>
              <a:pPr>
                <a:defRPr/>
              </a:pPr>
              <a:t>‹#›</a:t>
            </a:fld>
            <a:endParaRPr lang="tr-TR" altLang="tr-TR"/>
          </a:p>
        </p:txBody>
      </p:sp>
    </p:spTree>
    <p:extLst>
      <p:ext uri="{BB962C8B-B14F-4D97-AF65-F5344CB8AC3E}">
        <p14:creationId xmlns:p14="http://schemas.microsoft.com/office/powerpoint/2010/main" val="4201161981"/>
      </p:ext>
    </p:extLst>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5C6816DF-A1C6-4BCB-843B-0CF5D521A25B}" type="datetimeFigureOut">
              <a:rPr lang="tr-TR" altLang="tr-TR"/>
              <a:pPr>
                <a:defRPr/>
              </a:pPr>
              <a:t>4.7.2018</a:t>
            </a:fld>
            <a:endParaRPr lang="tr-TR" altLang="tr-TR"/>
          </a:p>
        </p:txBody>
      </p:sp>
      <p:sp>
        <p:nvSpPr>
          <p:cNvPr id="8" name="4 Altbilgi Yer Tutucusu"/>
          <p:cNvSpPr>
            <a:spLocks noGrp="1"/>
          </p:cNvSpPr>
          <p:nvPr>
            <p:ph type="ftr" sz="quarter" idx="11"/>
          </p:nvPr>
        </p:nvSpPr>
        <p:spPr/>
        <p:txBody>
          <a:bodyPr/>
          <a:lstStyle>
            <a:lvl1pPr>
              <a:defRPr/>
            </a:lvl1pPr>
          </a:lstStyle>
          <a:p>
            <a:pPr>
              <a:defRPr/>
            </a:pPr>
            <a:endParaRPr lang="tr-TR" altLang="tr-TR"/>
          </a:p>
        </p:txBody>
      </p:sp>
      <p:sp>
        <p:nvSpPr>
          <p:cNvPr id="9" name="5 Slayt Numarası Yer Tutucusu"/>
          <p:cNvSpPr>
            <a:spLocks noGrp="1"/>
          </p:cNvSpPr>
          <p:nvPr>
            <p:ph type="sldNum" sz="quarter" idx="12"/>
          </p:nvPr>
        </p:nvSpPr>
        <p:spPr/>
        <p:txBody>
          <a:bodyPr/>
          <a:lstStyle>
            <a:lvl1pPr>
              <a:defRPr/>
            </a:lvl1pPr>
          </a:lstStyle>
          <a:p>
            <a:pPr>
              <a:defRPr/>
            </a:pPr>
            <a:fld id="{27FE60F9-F461-4115-85B5-AD203327680A}" type="slidenum">
              <a:rPr lang="tr-TR" altLang="tr-TR"/>
              <a:pPr>
                <a:defRPr/>
              </a:pPr>
              <a:t>‹#›</a:t>
            </a:fld>
            <a:endParaRPr lang="tr-TR" altLang="tr-TR"/>
          </a:p>
        </p:txBody>
      </p:sp>
    </p:spTree>
    <p:extLst>
      <p:ext uri="{BB962C8B-B14F-4D97-AF65-F5344CB8AC3E}">
        <p14:creationId xmlns:p14="http://schemas.microsoft.com/office/powerpoint/2010/main" val="280788234"/>
      </p:ext>
    </p:extLst>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AA701EAF-9E67-43FA-ABAB-6556FDDF4EFC}" type="datetimeFigureOut">
              <a:rPr lang="tr-TR" altLang="tr-TR"/>
              <a:pPr>
                <a:defRPr/>
              </a:pPr>
              <a:t>4.7.2018</a:t>
            </a:fld>
            <a:endParaRPr lang="tr-TR" altLang="tr-TR"/>
          </a:p>
        </p:txBody>
      </p:sp>
      <p:sp>
        <p:nvSpPr>
          <p:cNvPr id="4" name="4 Altbilgi Yer Tutucusu"/>
          <p:cNvSpPr>
            <a:spLocks noGrp="1"/>
          </p:cNvSpPr>
          <p:nvPr>
            <p:ph type="ftr" sz="quarter" idx="11"/>
          </p:nvPr>
        </p:nvSpPr>
        <p:spPr/>
        <p:txBody>
          <a:bodyPr/>
          <a:lstStyle>
            <a:lvl1pPr>
              <a:defRPr/>
            </a:lvl1pPr>
          </a:lstStyle>
          <a:p>
            <a:pPr>
              <a:defRPr/>
            </a:pPr>
            <a:endParaRPr lang="tr-TR" altLang="tr-TR"/>
          </a:p>
        </p:txBody>
      </p:sp>
      <p:sp>
        <p:nvSpPr>
          <p:cNvPr id="5" name="5 Slayt Numarası Yer Tutucusu"/>
          <p:cNvSpPr>
            <a:spLocks noGrp="1"/>
          </p:cNvSpPr>
          <p:nvPr>
            <p:ph type="sldNum" sz="quarter" idx="12"/>
          </p:nvPr>
        </p:nvSpPr>
        <p:spPr/>
        <p:txBody>
          <a:bodyPr/>
          <a:lstStyle>
            <a:lvl1pPr>
              <a:defRPr/>
            </a:lvl1pPr>
          </a:lstStyle>
          <a:p>
            <a:pPr>
              <a:defRPr/>
            </a:pPr>
            <a:fld id="{7E8C240C-0175-4A56-BA17-118C508B3B22}" type="slidenum">
              <a:rPr lang="tr-TR" altLang="tr-TR"/>
              <a:pPr>
                <a:defRPr/>
              </a:pPr>
              <a:t>‹#›</a:t>
            </a:fld>
            <a:endParaRPr lang="tr-TR" altLang="tr-TR"/>
          </a:p>
        </p:txBody>
      </p:sp>
    </p:spTree>
    <p:extLst>
      <p:ext uri="{BB962C8B-B14F-4D97-AF65-F5344CB8AC3E}">
        <p14:creationId xmlns:p14="http://schemas.microsoft.com/office/powerpoint/2010/main" val="3325051429"/>
      </p:ext>
    </p:extLst>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6CA6EA57-0A7A-4C65-9810-77B97203F17E}" type="datetimeFigureOut">
              <a:rPr lang="tr-TR" altLang="tr-TR"/>
              <a:pPr>
                <a:defRPr/>
              </a:pPr>
              <a:t>4.7.2018</a:t>
            </a:fld>
            <a:endParaRPr lang="tr-TR" altLang="tr-TR"/>
          </a:p>
        </p:txBody>
      </p:sp>
      <p:sp>
        <p:nvSpPr>
          <p:cNvPr id="3" name="4 Altbilgi Yer Tutucusu"/>
          <p:cNvSpPr>
            <a:spLocks noGrp="1"/>
          </p:cNvSpPr>
          <p:nvPr>
            <p:ph type="ftr" sz="quarter" idx="11"/>
          </p:nvPr>
        </p:nvSpPr>
        <p:spPr/>
        <p:txBody>
          <a:bodyPr/>
          <a:lstStyle>
            <a:lvl1pPr>
              <a:defRPr/>
            </a:lvl1pPr>
          </a:lstStyle>
          <a:p>
            <a:pPr>
              <a:defRPr/>
            </a:pPr>
            <a:endParaRPr lang="tr-TR" altLang="tr-TR"/>
          </a:p>
        </p:txBody>
      </p:sp>
      <p:sp>
        <p:nvSpPr>
          <p:cNvPr id="4" name="5 Slayt Numarası Yer Tutucusu"/>
          <p:cNvSpPr>
            <a:spLocks noGrp="1"/>
          </p:cNvSpPr>
          <p:nvPr>
            <p:ph type="sldNum" sz="quarter" idx="12"/>
          </p:nvPr>
        </p:nvSpPr>
        <p:spPr/>
        <p:txBody>
          <a:bodyPr/>
          <a:lstStyle>
            <a:lvl1pPr>
              <a:defRPr/>
            </a:lvl1pPr>
          </a:lstStyle>
          <a:p>
            <a:pPr>
              <a:defRPr/>
            </a:pPr>
            <a:fld id="{F6596188-AD28-47F2-BF7F-94E679B7D1B1}" type="slidenum">
              <a:rPr lang="tr-TR" altLang="tr-TR"/>
              <a:pPr>
                <a:defRPr/>
              </a:pPr>
              <a:t>‹#›</a:t>
            </a:fld>
            <a:endParaRPr lang="tr-TR" altLang="tr-TR"/>
          </a:p>
        </p:txBody>
      </p:sp>
    </p:spTree>
    <p:extLst>
      <p:ext uri="{BB962C8B-B14F-4D97-AF65-F5344CB8AC3E}">
        <p14:creationId xmlns:p14="http://schemas.microsoft.com/office/powerpoint/2010/main" val="3805419720"/>
      </p:ext>
    </p:extLst>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70FA56D-7BE5-49BA-B6BF-7E970EFCA03D}" type="datetimeFigureOut">
              <a:rPr lang="tr-TR" altLang="tr-TR"/>
              <a:pPr>
                <a:defRPr/>
              </a:pPr>
              <a:t>4.7.2018</a:t>
            </a:fld>
            <a:endParaRPr lang="tr-TR" altLang="tr-TR"/>
          </a:p>
        </p:txBody>
      </p:sp>
      <p:sp>
        <p:nvSpPr>
          <p:cNvPr id="6" name="4 Altbilgi Yer Tutucusu"/>
          <p:cNvSpPr>
            <a:spLocks noGrp="1"/>
          </p:cNvSpPr>
          <p:nvPr>
            <p:ph type="ftr" sz="quarter" idx="11"/>
          </p:nvPr>
        </p:nvSpPr>
        <p:spPr/>
        <p:txBody>
          <a:bodyPr/>
          <a:lstStyle>
            <a:lvl1pPr>
              <a:defRPr/>
            </a:lvl1pPr>
          </a:lstStyle>
          <a:p>
            <a:pPr>
              <a:defRPr/>
            </a:pPr>
            <a:endParaRPr lang="tr-TR" altLang="tr-TR"/>
          </a:p>
        </p:txBody>
      </p:sp>
      <p:sp>
        <p:nvSpPr>
          <p:cNvPr id="7" name="5 Slayt Numarası Yer Tutucusu"/>
          <p:cNvSpPr>
            <a:spLocks noGrp="1"/>
          </p:cNvSpPr>
          <p:nvPr>
            <p:ph type="sldNum" sz="quarter" idx="12"/>
          </p:nvPr>
        </p:nvSpPr>
        <p:spPr/>
        <p:txBody>
          <a:bodyPr/>
          <a:lstStyle>
            <a:lvl1pPr>
              <a:defRPr/>
            </a:lvl1pPr>
          </a:lstStyle>
          <a:p>
            <a:pPr>
              <a:defRPr/>
            </a:pPr>
            <a:fld id="{E56BC227-3DA0-4349-A15A-6BDC13BE1F72}" type="slidenum">
              <a:rPr lang="tr-TR" altLang="tr-TR"/>
              <a:pPr>
                <a:defRPr/>
              </a:pPr>
              <a:t>‹#›</a:t>
            </a:fld>
            <a:endParaRPr lang="tr-TR" altLang="tr-TR"/>
          </a:p>
        </p:txBody>
      </p:sp>
    </p:spTree>
    <p:extLst>
      <p:ext uri="{BB962C8B-B14F-4D97-AF65-F5344CB8AC3E}">
        <p14:creationId xmlns:p14="http://schemas.microsoft.com/office/powerpoint/2010/main" val="2397488817"/>
      </p:ext>
    </p:extLst>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EEEEF75-B9FD-43AE-8F72-138BF2C9100E}" type="datetimeFigureOut">
              <a:rPr lang="tr-TR" altLang="tr-TR"/>
              <a:pPr>
                <a:defRPr/>
              </a:pPr>
              <a:t>4.7.2018</a:t>
            </a:fld>
            <a:endParaRPr lang="tr-TR" altLang="tr-TR"/>
          </a:p>
        </p:txBody>
      </p:sp>
      <p:sp>
        <p:nvSpPr>
          <p:cNvPr id="6" name="4 Altbilgi Yer Tutucusu"/>
          <p:cNvSpPr>
            <a:spLocks noGrp="1"/>
          </p:cNvSpPr>
          <p:nvPr>
            <p:ph type="ftr" sz="quarter" idx="11"/>
          </p:nvPr>
        </p:nvSpPr>
        <p:spPr/>
        <p:txBody>
          <a:bodyPr/>
          <a:lstStyle>
            <a:lvl1pPr>
              <a:defRPr/>
            </a:lvl1pPr>
          </a:lstStyle>
          <a:p>
            <a:pPr>
              <a:defRPr/>
            </a:pPr>
            <a:endParaRPr lang="tr-TR" altLang="tr-TR"/>
          </a:p>
        </p:txBody>
      </p:sp>
      <p:sp>
        <p:nvSpPr>
          <p:cNvPr id="7" name="5 Slayt Numarası Yer Tutucusu"/>
          <p:cNvSpPr>
            <a:spLocks noGrp="1"/>
          </p:cNvSpPr>
          <p:nvPr>
            <p:ph type="sldNum" sz="quarter" idx="12"/>
          </p:nvPr>
        </p:nvSpPr>
        <p:spPr/>
        <p:txBody>
          <a:bodyPr/>
          <a:lstStyle>
            <a:lvl1pPr>
              <a:defRPr/>
            </a:lvl1pPr>
          </a:lstStyle>
          <a:p>
            <a:pPr>
              <a:defRPr/>
            </a:pPr>
            <a:fld id="{0FDD2270-59B3-4BF7-8585-6536CD0F4232}" type="slidenum">
              <a:rPr lang="tr-TR" altLang="tr-TR"/>
              <a:pPr>
                <a:defRPr/>
              </a:pPr>
              <a:t>‹#›</a:t>
            </a:fld>
            <a:endParaRPr lang="tr-TR" altLang="tr-TR"/>
          </a:p>
        </p:txBody>
      </p:sp>
    </p:spTree>
    <p:extLst>
      <p:ext uri="{BB962C8B-B14F-4D97-AF65-F5344CB8AC3E}">
        <p14:creationId xmlns:p14="http://schemas.microsoft.com/office/powerpoint/2010/main" val="2578258208"/>
      </p:ext>
    </p:extLst>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29B4E3CA-CAA6-4444-8D9C-751EB29E872F}" type="datetimeFigureOut">
              <a:rPr lang="tr-TR" altLang="tr-TR"/>
              <a:pPr>
                <a:defRPr/>
              </a:pPr>
              <a:t>4.7.2018</a:t>
            </a:fld>
            <a:endParaRPr lang="tr-TR" alt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a:defRPr/>
            </a:pPr>
            <a:endParaRPr lang="tr-TR" alt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492CDD3-C6BC-4C66-9738-ACA4496A0A76}"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ransition>
    <p:pull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2 Başlık"/>
          <p:cNvSpPr>
            <a:spLocks noGrp="1"/>
          </p:cNvSpPr>
          <p:nvPr>
            <p:ph type="ctrTitle"/>
          </p:nvPr>
        </p:nvSpPr>
        <p:spPr>
          <a:xfrm>
            <a:off x="827584" y="2708920"/>
            <a:ext cx="7560319" cy="3384376"/>
          </a:xfrm>
          <a:noFill/>
          <a:ln>
            <a:noFill/>
          </a:ln>
        </p:spPr>
        <p:txBody>
          <a:bodyPr>
            <a:normAutofit fontScale="90000"/>
          </a:bodyPr>
          <a:lstStyle/>
          <a:p>
            <a:pPr>
              <a:defRPr/>
            </a:pPr>
            <a:r>
              <a:rPr lang="tr-TR" altLang="tr-TR" sz="3100" dirty="0" smtClean="0"/>
              <a:t/>
            </a:r>
            <a:br>
              <a:rPr lang="tr-TR" altLang="tr-TR" sz="3100" dirty="0" smtClean="0"/>
            </a:br>
            <a:r>
              <a:rPr lang="tr-TR" altLang="tr-TR" sz="4400" b="1" dirty="0" smtClean="0">
                <a:solidFill>
                  <a:schemeClr val="bg1"/>
                </a:solidFill>
              </a:rPr>
              <a:t>KÜÇÜKÇEKMECE İLÇE MİLLİ EĞİTİM MÜDÜRLÜĞÜ</a:t>
            </a:r>
            <a:br>
              <a:rPr lang="tr-TR" altLang="tr-TR" sz="4400" b="1" dirty="0" smtClean="0">
                <a:solidFill>
                  <a:schemeClr val="bg1"/>
                </a:solidFill>
              </a:rPr>
            </a:br>
            <a:r>
              <a:rPr lang="tr-TR" altLang="tr-TR" sz="4400" b="1" dirty="0" smtClean="0">
                <a:solidFill>
                  <a:schemeClr val="bg1"/>
                </a:solidFill>
              </a:rPr>
              <a:t/>
            </a:r>
            <a:br>
              <a:rPr lang="tr-TR" altLang="tr-TR" sz="4400" b="1" dirty="0" smtClean="0">
                <a:solidFill>
                  <a:schemeClr val="bg1"/>
                </a:solidFill>
              </a:rPr>
            </a:br>
            <a:r>
              <a:rPr lang="tr-TR" altLang="tr-TR" sz="4400" b="1" dirty="0" smtClean="0">
                <a:solidFill>
                  <a:schemeClr val="bg1"/>
                </a:solidFill>
              </a:rPr>
              <a:t>LGS</a:t>
            </a:r>
            <a:r>
              <a:rPr lang="tr-TR" altLang="tr-TR" sz="3100" b="1" dirty="0" smtClean="0">
                <a:solidFill>
                  <a:schemeClr val="bg1"/>
                </a:solidFill>
              </a:rPr>
              <a:t/>
            </a:r>
            <a:br>
              <a:rPr lang="tr-TR" altLang="tr-TR" sz="3100" b="1" dirty="0" smtClean="0">
                <a:solidFill>
                  <a:schemeClr val="bg1"/>
                </a:solidFill>
              </a:rPr>
            </a:br>
            <a:r>
              <a:rPr lang="tr-TR" altLang="tr-TR" sz="3100" b="1" dirty="0">
                <a:solidFill>
                  <a:schemeClr val="bg1"/>
                </a:solidFill>
              </a:rPr>
              <a:t/>
            </a:r>
            <a:br>
              <a:rPr lang="tr-TR" altLang="tr-TR" sz="3100" b="1" dirty="0">
                <a:solidFill>
                  <a:schemeClr val="bg1"/>
                </a:solidFill>
              </a:rPr>
            </a:br>
            <a:r>
              <a:rPr lang="tr-TR" altLang="tr-TR" sz="2200" b="1" dirty="0" smtClean="0">
                <a:solidFill>
                  <a:schemeClr val="bg1"/>
                </a:solidFill>
              </a:rPr>
              <a:t>2018</a:t>
            </a:r>
            <a:endParaRPr lang="tr-TR" altLang="tr-TR" sz="2200" dirty="0" smtClean="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Dikdörtgen 5"/>
          <p:cNvSpPr/>
          <p:nvPr/>
        </p:nvSpPr>
        <p:spPr>
          <a:xfrm>
            <a:off x="395536" y="2255387"/>
            <a:ext cx="8487077" cy="3939540"/>
          </a:xfrm>
          <a:prstGeom prst="rect">
            <a:avLst/>
          </a:prstGeom>
        </p:spPr>
        <p:txBody>
          <a:bodyPr wrap="square">
            <a:spAutoFit/>
          </a:bodyPr>
          <a:lstStyle/>
          <a:p>
            <a:pPr algn="ctr"/>
            <a:r>
              <a:rPr lang="tr-TR" sz="2800" dirty="0" smtClean="0">
                <a:latin typeface="Times New Roman" pitchFamily="18" charset="0"/>
                <a:cs typeface="Times New Roman" pitchFamily="18" charset="0"/>
              </a:rPr>
              <a:t>Öğrenciler, ilk olarak Yerel Yerleştirme İle Öğrenci Alan Okullar ekranından tercih yapacaklardır. </a:t>
            </a:r>
          </a:p>
          <a:p>
            <a:pPr algn="ctr"/>
            <a:r>
              <a:rPr lang="tr-TR" sz="2800" b="1" dirty="0" smtClean="0">
                <a:solidFill>
                  <a:srgbClr val="FF0000"/>
                </a:solidFill>
                <a:latin typeface="Times New Roman" pitchFamily="18" charset="0"/>
                <a:cs typeface="Times New Roman" pitchFamily="18" charset="0"/>
              </a:rPr>
              <a:t>Yerel Yerleştirmede </a:t>
            </a:r>
            <a:r>
              <a:rPr lang="tr-TR" sz="2800" dirty="0" smtClean="0">
                <a:latin typeface="Times New Roman" pitchFamily="18" charset="0"/>
                <a:cs typeface="Times New Roman" pitchFamily="18" charset="0"/>
              </a:rPr>
              <a:t>tercihlerinden </a:t>
            </a:r>
            <a:r>
              <a:rPr lang="tr-TR" sz="2800" b="1" dirty="0" smtClean="0">
                <a:solidFill>
                  <a:srgbClr val="FF0000"/>
                </a:solidFill>
                <a:latin typeface="Times New Roman" pitchFamily="18" charset="0"/>
                <a:cs typeface="Times New Roman" pitchFamily="18" charset="0"/>
              </a:rPr>
              <a:t>ilk 3 (üç) okulu Kayıt Alanından </a:t>
            </a:r>
            <a:r>
              <a:rPr lang="tr-TR" sz="2800" dirty="0" smtClean="0">
                <a:latin typeface="Times New Roman" pitchFamily="18" charset="0"/>
                <a:cs typeface="Times New Roman" pitchFamily="18" charset="0"/>
              </a:rPr>
              <a:t>seçmek kaydıyla öğrenciler </a:t>
            </a:r>
            <a:r>
              <a:rPr lang="tr-TR" sz="2800" b="1" dirty="0" smtClean="0">
                <a:solidFill>
                  <a:srgbClr val="FF0000"/>
                </a:solidFill>
                <a:latin typeface="Times New Roman" pitchFamily="18" charset="0"/>
                <a:cs typeface="Times New Roman" pitchFamily="18" charset="0"/>
              </a:rPr>
              <a:t>en fazla 5 (beş) </a:t>
            </a:r>
            <a:r>
              <a:rPr lang="tr-TR" sz="2800" dirty="0" smtClean="0">
                <a:latin typeface="Times New Roman" pitchFamily="18" charset="0"/>
                <a:cs typeface="Times New Roman" pitchFamily="18" charset="0"/>
              </a:rPr>
              <a:t>okul tercihinde bulunabileceklerdir.</a:t>
            </a:r>
          </a:p>
          <a:p>
            <a:pPr algn="ctr"/>
            <a:r>
              <a:rPr lang="tr-TR" sz="2800" dirty="0" smtClean="0">
                <a:latin typeface="Times New Roman" pitchFamily="18" charset="0"/>
                <a:cs typeface="Times New Roman" pitchFamily="18" charset="0"/>
              </a:rPr>
              <a:t> Yapılan tercihlerde </a:t>
            </a:r>
            <a:r>
              <a:rPr lang="tr-TR" sz="2800" b="1" dirty="0" smtClean="0">
                <a:solidFill>
                  <a:srgbClr val="FF0000"/>
                </a:solidFill>
                <a:latin typeface="Times New Roman" pitchFamily="18" charset="0"/>
                <a:cs typeface="Times New Roman" pitchFamily="18" charset="0"/>
              </a:rPr>
              <a:t>aynı okul türünden </a:t>
            </a:r>
            <a:r>
              <a:rPr lang="tr-TR" sz="2800" dirty="0" smtClean="0">
                <a:latin typeface="Times New Roman" pitchFamily="18" charset="0"/>
                <a:cs typeface="Times New Roman" pitchFamily="18" charset="0"/>
              </a:rPr>
              <a:t>(Anadolu Lisesi, Meslekî ve Teknik Anadolu Lisesi, Anadolu İmam Hatip Lisesi) </a:t>
            </a:r>
            <a:r>
              <a:rPr lang="tr-TR" sz="2800" b="1" dirty="0" smtClean="0">
                <a:solidFill>
                  <a:srgbClr val="FF0000"/>
                </a:solidFill>
                <a:latin typeface="Times New Roman" pitchFamily="18" charset="0"/>
                <a:cs typeface="Times New Roman" pitchFamily="18" charset="0"/>
              </a:rPr>
              <a:t>en fazla 3 (üç) okul </a:t>
            </a:r>
            <a:r>
              <a:rPr lang="tr-TR" sz="2800" dirty="0" smtClean="0">
                <a:latin typeface="Times New Roman" pitchFamily="18" charset="0"/>
                <a:cs typeface="Times New Roman" pitchFamily="18" charset="0"/>
              </a:rPr>
              <a:t>seçilebilecektir.</a:t>
            </a:r>
            <a:endParaRPr lang="tr-TR"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endParaRPr>
          </a:p>
          <a:p>
            <a:pPr algn="ctr"/>
            <a:endParaRPr lang="tr-TR" sz="2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38270341"/>
      </p:ext>
    </p:extLst>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Dikdörtgen 5"/>
          <p:cNvSpPr/>
          <p:nvPr/>
        </p:nvSpPr>
        <p:spPr>
          <a:xfrm>
            <a:off x="395536" y="2492896"/>
            <a:ext cx="8487077" cy="3508653"/>
          </a:xfrm>
          <a:prstGeom prst="rect">
            <a:avLst/>
          </a:prstGeom>
        </p:spPr>
        <p:txBody>
          <a:bodyPr wrap="square">
            <a:spAutoFit/>
          </a:bodyPr>
          <a:lstStyle/>
          <a:p>
            <a:pPr algn="ctr"/>
            <a:r>
              <a:rPr lang="tr-TR" sz="2800" dirty="0" smtClean="0">
                <a:latin typeface="Times New Roman" pitchFamily="18" charset="0"/>
                <a:cs typeface="Times New Roman" pitchFamily="18" charset="0"/>
              </a:rPr>
              <a:t>Yerel Yerleştirme ile öğrenci alan okullar için tercihlerini yaparak kayıt işlemini tamamlayan öğrenciler için, istemeleri halinde merkezi sınavla öğrenci alan okullar için açılacak, </a:t>
            </a:r>
            <a:r>
              <a:rPr lang="tr-TR" sz="2800" b="1" dirty="0" smtClean="0">
                <a:solidFill>
                  <a:srgbClr val="FF0000"/>
                </a:solidFill>
                <a:latin typeface="Times New Roman" pitchFamily="18" charset="0"/>
                <a:cs typeface="Times New Roman" pitchFamily="18" charset="0"/>
              </a:rPr>
              <a:t>Merkezî Sınavla Öğrenci </a:t>
            </a:r>
            <a:r>
              <a:rPr lang="tr-TR" sz="2800" dirty="0" smtClean="0">
                <a:latin typeface="Times New Roman" pitchFamily="18" charset="0"/>
                <a:cs typeface="Times New Roman" pitchFamily="18" charset="0"/>
              </a:rPr>
              <a:t>Alan Okullar ekranından en fazla </a:t>
            </a:r>
            <a:r>
              <a:rPr lang="tr-TR" sz="2800" b="1" dirty="0" smtClean="0">
                <a:solidFill>
                  <a:srgbClr val="FF0000"/>
                </a:solidFill>
                <a:latin typeface="Times New Roman" pitchFamily="18" charset="0"/>
                <a:cs typeface="Times New Roman" pitchFamily="18" charset="0"/>
              </a:rPr>
              <a:t>5 (beş) okul</a:t>
            </a:r>
            <a:r>
              <a:rPr lang="tr-TR" sz="2800" dirty="0" smtClean="0">
                <a:latin typeface="Times New Roman" pitchFamily="18" charset="0"/>
                <a:cs typeface="Times New Roman" pitchFamily="18" charset="0"/>
              </a:rPr>
              <a:t>; </a:t>
            </a:r>
            <a:r>
              <a:rPr lang="tr-TR" sz="2800" b="1" dirty="0" smtClean="0">
                <a:solidFill>
                  <a:srgbClr val="FF0000"/>
                </a:solidFill>
                <a:latin typeface="Times New Roman" pitchFamily="18" charset="0"/>
                <a:cs typeface="Times New Roman" pitchFamily="18" charset="0"/>
              </a:rPr>
              <a:t>Pansiyonlu Okullar </a:t>
            </a:r>
            <a:r>
              <a:rPr lang="tr-TR" sz="2800" dirty="0" smtClean="0">
                <a:latin typeface="Times New Roman" pitchFamily="18" charset="0"/>
                <a:cs typeface="Times New Roman" pitchFamily="18" charset="0"/>
              </a:rPr>
              <a:t>tercih ekranından da en fazla </a:t>
            </a:r>
            <a:r>
              <a:rPr lang="tr-TR" sz="2800" b="1" dirty="0" smtClean="0">
                <a:solidFill>
                  <a:srgbClr val="FF0000"/>
                </a:solidFill>
                <a:latin typeface="Times New Roman" pitchFamily="18" charset="0"/>
                <a:cs typeface="Times New Roman" pitchFamily="18" charset="0"/>
              </a:rPr>
              <a:t>5 (beş) okul </a:t>
            </a:r>
            <a:r>
              <a:rPr lang="tr-TR" sz="2800" dirty="0" smtClean="0">
                <a:latin typeface="Times New Roman" pitchFamily="18" charset="0"/>
                <a:cs typeface="Times New Roman" pitchFamily="18" charset="0"/>
              </a:rPr>
              <a:t>olmak üzere </a:t>
            </a:r>
            <a:r>
              <a:rPr lang="tr-TR" sz="2800" b="1" dirty="0" smtClean="0">
                <a:solidFill>
                  <a:srgbClr val="FF0000"/>
                </a:solidFill>
                <a:latin typeface="Times New Roman" pitchFamily="18" charset="0"/>
                <a:cs typeface="Times New Roman" pitchFamily="18" charset="0"/>
              </a:rPr>
              <a:t>toplamda 15 okul </a:t>
            </a:r>
            <a:r>
              <a:rPr lang="tr-TR" sz="2800" dirty="0" smtClean="0">
                <a:latin typeface="Times New Roman" pitchFamily="18" charset="0"/>
                <a:cs typeface="Times New Roman" pitchFamily="18" charset="0"/>
              </a:rPr>
              <a:t>tercihinde bulunabilecektir.</a:t>
            </a:r>
            <a:endParaRPr lang="tr-TR"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endParaRPr>
          </a:p>
          <a:p>
            <a:pPr algn="ctr"/>
            <a:endParaRPr lang="tr-TR" sz="2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71337398"/>
      </p:ext>
    </p:extLst>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132856"/>
            <a:ext cx="8229600" cy="3993307"/>
          </a:xfrm>
        </p:spPr>
        <p:txBody>
          <a:bodyPr/>
          <a:lstStyle/>
          <a:p>
            <a:r>
              <a:rPr lang="tr-TR" sz="2800" smtClean="0">
                <a:latin typeface="Times New Roman" pitchFamily="18" charset="0"/>
                <a:cs typeface="Times New Roman" pitchFamily="18" charset="0"/>
              </a:rPr>
              <a:t>Sınava </a:t>
            </a:r>
            <a:r>
              <a:rPr lang="tr-TR" sz="2800" dirty="0" smtClean="0">
                <a:latin typeface="Times New Roman" pitchFamily="18" charset="0"/>
                <a:cs typeface="Times New Roman" pitchFamily="18" charset="0"/>
              </a:rPr>
              <a:t>giren ve Merkezi Sınav Puanına sahip olan öğrenciler dahil tüm öğrenciler Yerel Yerleştirme ile Öğrenci Alan Okul tercihlerinde bulunmak zorundadır. </a:t>
            </a:r>
            <a:r>
              <a:rPr lang="tr-TR" sz="2800" b="1" i="1" dirty="0" smtClean="0">
                <a:latin typeface="Times New Roman" pitchFamily="18" charset="0"/>
                <a:cs typeface="Times New Roman" pitchFamily="18" charset="0"/>
              </a:rPr>
              <a:t>Yerleştirme ile Öğrenci Alan Okullar </a:t>
            </a:r>
            <a:r>
              <a:rPr lang="tr-TR" sz="2800" dirty="0" smtClean="0">
                <a:latin typeface="Times New Roman" pitchFamily="18" charset="0"/>
                <a:cs typeface="Times New Roman" pitchFamily="18" charset="0"/>
              </a:rPr>
              <a:t>ekranında tercih yapılmaması durumunda, öğrencilere </a:t>
            </a:r>
            <a:r>
              <a:rPr lang="tr-TR" sz="2800" b="1" i="1" dirty="0" smtClean="0">
                <a:latin typeface="Times New Roman" pitchFamily="18" charset="0"/>
                <a:cs typeface="Times New Roman" pitchFamily="18" charset="0"/>
              </a:rPr>
              <a:t>Merkezi Sınavla Öğrenci Alan Okullar</a:t>
            </a:r>
            <a:r>
              <a:rPr lang="tr-TR" sz="2800" dirty="0" smtClean="0">
                <a:latin typeface="Times New Roman" pitchFamily="18" charset="0"/>
                <a:cs typeface="Times New Roman" pitchFamily="18" charset="0"/>
              </a:rPr>
              <a:t> ile </a:t>
            </a:r>
            <a:r>
              <a:rPr lang="tr-TR" sz="2800" b="1" i="1" dirty="0" smtClean="0">
                <a:latin typeface="Times New Roman" pitchFamily="18" charset="0"/>
                <a:cs typeface="Times New Roman" pitchFamily="18" charset="0"/>
              </a:rPr>
              <a:t>Pansiyonlu Okullar</a:t>
            </a:r>
            <a:r>
              <a:rPr lang="tr-TR" sz="2800" dirty="0" smtClean="0">
                <a:latin typeface="Times New Roman" pitchFamily="18" charset="0"/>
                <a:cs typeface="Times New Roman" pitchFamily="18" charset="0"/>
              </a:rPr>
              <a:t> tercih ekranı açılmayacaktır.</a:t>
            </a:r>
            <a:endParaRPr lang="tr-TR" sz="2800" dirty="0">
              <a:latin typeface="Times New Roman" pitchFamily="18" charset="0"/>
              <a:cs typeface="Times New Roman" pitchFamily="18" charset="0"/>
            </a:endParaRPr>
          </a:p>
        </p:txBody>
      </p:sp>
      <p:sp>
        <p:nvSpPr>
          <p:cNvPr id="4" name="Başlık 3"/>
          <p:cNvSpPr>
            <a:spLocks noGrp="1"/>
          </p:cNvSpPr>
          <p:nvPr>
            <p:ph type="title"/>
          </p:nvPr>
        </p:nvSpPr>
        <p:spPr>
          <a:xfrm>
            <a:off x="457200" y="115888"/>
            <a:ext cx="8578850" cy="792162"/>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144000"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535140"/>
      </p:ext>
    </p:extLst>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Dikdörtgen 1"/>
          <p:cNvSpPr/>
          <p:nvPr/>
        </p:nvSpPr>
        <p:spPr>
          <a:xfrm>
            <a:off x="1619672" y="3212976"/>
            <a:ext cx="7200800" cy="892552"/>
          </a:xfrm>
          <a:prstGeom prst="rect">
            <a:avLst/>
          </a:prstGeom>
        </p:spPr>
        <p:txBody>
          <a:bodyPr wrap="square">
            <a:spAutoFit/>
          </a:bodyPr>
          <a:lstStyle/>
          <a:p>
            <a:pPr algn="ctr"/>
            <a:r>
              <a:rPr lang="tr-TR" sz="2600" dirty="0" smtClean="0">
                <a:latin typeface="Times New Roman" pitchFamily="18" charset="0"/>
                <a:cs typeface="Times New Roman" pitchFamily="18" charset="0"/>
              </a:rPr>
              <a:t>Sınava katılmayan öğrencilere Merkezî Sınavla Öğrenci Alan Okullar tercih ekranı </a:t>
            </a:r>
            <a:r>
              <a:rPr lang="tr-TR" sz="2600" b="1" dirty="0" smtClean="0">
                <a:solidFill>
                  <a:srgbClr val="FF0000"/>
                </a:solidFill>
                <a:latin typeface="Times New Roman" pitchFamily="18" charset="0"/>
                <a:cs typeface="Times New Roman" pitchFamily="18" charset="0"/>
              </a:rPr>
              <a:t>açılmayacaktır</a:t>
            </a:r>
            <a:r>
              <a:rPr lang="tr-TR" sz="2600" dirty="0" smtClean="0">
                <a:latin typeface="Times New Roman" pitchFamily="18" charset="0"/>
                <a:cs typeface="Times New Roman" pitchFamily="18" charset="0"/>
              </a:rPr>
              <a:t>.</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3" y="2795156"/>
            <a:ext cx="1492560" cy="1492560"/>
          </a:xfrm>
          <a:prstGeom prst="rect">
            <a:avLst/>
          </a:prstGeom>
        </p:spPr>
      </p:pic>
    </p:spTree>
    <p:extLst>
      <p:ext uri="{BB962C8B-B14F-4D97-AF65-F5344CB8AC3E}">
        <p14:creationId xmlns:p14="http://schemas.microsoft.com/office/powerpoint/2010/main" val="358717682"/>
      </p:ext>
    </p:extLst>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Dikdörtgen 8"/>
          <p:cNvSpPr/>
          <p:nvPr/>
        </p:nvSpPr>
        <p:spPr>
          <a:xfrm>
            <a:off x="539440" y="2127667"/>
            <a:ext cx="2438400" cy="1066800"/>
          </a:xfrm>
          <a:prstGeom prst="rect">
            <a:avLst/>
          </a:prstGeom>
          <a:solidFill>
            <a:srgbClr val="00B05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dirty="0" smtClean="0"/>
              <a:t>KAYIT ALANI</a:t>
            </a:r>
            <a:endParaRPr lang="tr-TR" dirty="0"/>
          </a:p>
        </p:txBody>
      </p:sp>
      <p:sp>
        <p:nvSpPr>
          <p:cNvPr id="10" name="Dikdörtgen 9"/>
          <p:cNvSpPr/>
          <p:nvPr/>
        </p:nvSpPr>
        <p:spPr>
          <a:xfrm>
            <a:off x="3358840" y="2127667"/>
            <a:ext cx="2438400" cy="106680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dirty="0" smtClean="0"/>
              <a:t>KOMŞU KAYIT ALANI</a:t>
            </a:r>
            <a:endParaRPr lang="tr-TR" dirty="0"/>
          </a:p>
        </p:txBody>
      </p:sp>
      <p:sp>
        <p:nvSpPr>
          <p:cNvPr id="11" name="Dikdörtgen 10"/>
          <p:cNvSpPr/>
          <p:nvPr/>
        </p:nvSpPr>
        <p:spPr>
          <a:xfrm>
            <a:off x="6254440" y="2127667"/>
            <a:ext cx="2438400" cy="1066800"/>
          </a:xfrm>
          <a:prstGeom prst="rect">
            <a:avLst/>
          </a:prstGeom>
          <a:solidFill>
            <a:srgbClr val="C00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dirty="0" smtClean="0"/>
              <a:t>DİĞER</a:t>
            </a:r>
            <a:endParaRPr lang="tr-TR" dirty="0"/>
          </a:p>
        </p:txBody>
      </p:sp>
      <p:sp>
        <p:nvSpPr>
          <p:cNvPr id="12" name="Aşağı Ok 11"/>
          <p:cNvSpPr/>
          <p:nvPr/>
        </p:nvSpPr>
        <p:spPr>
          <a:xfrm>
            <a:off x="1371600" y="3298686"/>
            <a:ext cx="533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Aşağı Ok 12"/>
          <p:cNvSpPr/>
          <p:nvPr/>
        </p:nvSpPr>
        <p:spPr>
          <a:xfrm>
            <a:off x="7284720" y="3298686"/>
            <a:ext cx="533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Aşağı Ok 13"/>
          <p:cNvSpPr/>
          <p:nvPr/>
        </p:nvSpPr>
        <p:spPr>
          <a:xfrm>
            <a:off x="4305300" y="3298686"/>
            <a:ext cx="533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979712" y="4005064"/>
            <a:ext cx="5386026" cy="923330"/>
          </a:xfrm>
          <a:prstGeom prst="rect">
            <a:avLst/>
          </a:prstGeom>
          <a:noFill/>
        </p:spPr>
        <p:txBody>
          <a:bodyPr wrap="none" lIns="91440" tIns="45720" rIns="91440" bIns="45720">
            <a:spAutoFit/>
          </a:bodyPr>
          <a:lstStyle/>
          <a:p>
            <a:pPr algn="ctr"/>
            <a:r>
              <a:rPr lang="tr-T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40000"/>
                    <a:lumOff val="60000"/>
                  </a:schemeClr>
                </a:solidFill>
                <a:effectLst>
                  <a:outerShdw blurRad="41275" dist="12700" dir="12000000" algn="tl" rotWithShape="0">
                    <a:srgbClr val="000000">
                      <a:alpha val="40000"/>
                    </a:srgbClr>
                  </a:outerShdw>
                </a:effectLst>
                <a:latin typeface="Times New Roman" pitchFamily="18" charset="0"/>
                <a:cs typeface="Times New Roman" pitchFamily="18" charset="0"/>
              </a:rPr>
              <a:t>En Fazla 5 Tercih</a:t>
            </a:r>
            <a:endParaRPr lang="tr-T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40000"/>
                  <a:lumOff val="60000"/>
                </a:schemeClr>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
        <p:nvSpPr>
          <p:cNvPr id="17" name="Metin kutusu 16"/>
          <p:cNvSpPr txBox="1"/>
          <p:nvPr/>
        </p:nvSpPr>
        <p:spPr>
          <a:xfrm>
            <a:off x="527094" y="4777929"/>
            <a:ext cx="2743200" cy="1754326"/>
          </a:xfrm>
          <a:prstGeom prst="rect">
            <a:avLst/>
          </a:prstGeom>
          <a:solidFill>
            <a:srgbClr val="00B05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b="1" dirty="0" smtClean="0">
                <a:solidFill>
                  <a:schemeClr val="bg1"/>
                </a:solidFill>
                <a:latin typeface="Times New Roman" pitchFamily="18" charset="0"/>
                <a:cs typeface="Times New Roman" pitchFamily="18" charset="0"/>
              </a:rPr>
              <a:t>Öğrenci </a:t>
            </a:r>
            <a:r>
              <a:rPr lang="tr-TR" b="1" dirty="0">
                <a:solidFill>
                  <a:schemeClr val="bg1"/>
                </a:solidFill>
                <a:latin typeface="Times New Roman" pitchFamily="18" charset="0"/>
                <a:cs typeface="Times New Roman" pitchFamily="18" charset="0"/>
              </a:rPr>
              <a:t>için ikamet adresinin bulunduğu Kayıt Alanında yer alan okulları belirtir</a:t>
            </a:r>
            <a:r>
              <a:rPr lang="tr-TR" b="1" dirty="0" smtClean="0">
                <a:solidFill>
                  <a:schemeClr val="bg1"/>
                </a:solidFill>
                <a:latin typeface="Times New Roman" pitchFamily="18" charset="0"/>
                <a:cs typeface="Times New Roman" pitchFamily="18" charset="0"/>
              </a:rPr>
              <a:t>.</a:t>
            </a:r>
          </a:p>
          <a:p>
            <a:pPr algn="ctr"/>
            <a:r>
              <a:rPr lang="tr-TR" b="1" dirty="0" smtClean="0">
                <a:solidFill>
                  <a:schemeClr val="bg1"/>
                </a:solidFill>
                <a:latin typeface="Times New Roman" pitchFamily="18" charset="0"/>
                <a:cs typeface="Times New Roman" pitchFamily="18" charset="0"/>
              </a:rPr>
              <a:t>( 3 Tercih )</a:t>
            </a:r>
            <a:br>
              <a:rPr lang="tr-TR" b="1" dirty="0" smtClean="0">
                <a:solidFill>
                  <a:schemeClr val="bg1"/>
                </a:solidFill>
                <a:latin typeface="Times New Roman" pitchFamily="18" charset="0"/>
                <a:cs typeface="Times New Roman" pitchFamily="18" charset="0"/>
              </a:rPr>
            </a:br>
            <a:r>
              <a:rPr lang="tr-TR" b="1" dirty="0" smtClean="0">
                <a:solidFill>
                  <a:srgbClr val="C00000"/>
                </a:solidFill>
                <a:latin typeface="Times New Roman" pitchFamily="18" charset="0"/>
                <a:cs typeface="Times New Roman" pitchFamily="18" charset="0"/>
              </a:rPr>
              <a:t>Zorunlu</a:t>
            </a:r>
            <a:endParaRPr lang="tr-TR" b="1" dirty="0">
              <a:solidFill>
                <a:srgbClr val="C00000"/>
              </a:solidFill>
              <a:latin typeface="Times New Roman" pitchFamily="18" charset="0"/>
              <a:cs typeface="Times New Roman" pitchFamily="18" charset="0"/>
            </a:endParaRPr>
          </a:p>
        </p:txBody>
      </p:sp>
      <p:sp>
        <p:nvSpPr>
          <p:cNvPr id="18" name="Metin kutusu 17"/>
          <p:cNvSpPr txBox="1"/>
          <p:nvPr/>
        </p:nvSpPr>
        <p:spPr>
          <a:xfrm>
            <a:off x="3422694" y="4777929"/>
            <a:ext cx="2743200" cy="1754326"/>
          </a:xfrm>
          <a:prstGeom prst="rect">
            <a:avLst/>
          </a:prstGeom>
          <a:solidFill>
            <a:srgbClr val="00B0F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b="1" dirty="0" smtClean="0">
                <a:solidFill>
                  <a:schemeClr val="bg1"/>
                </a:solidFill>
                <a:latin typeface="Times New Roman" pitchFamily="18" charset="0"/>
                <a:cs typeface="Times New Roman" pitchFamily="18" charset="0"/>
              </a:rPr>
              <a:t>Öğrenci </a:t>
            </a:r>
            <a:r>
              <a:rPr lang="tr-TR" b="1" dirty="0">
                <a:solidFill>
                  <a:schemeClr val="bg1"/>
                </a:solidFill>
                <a:latin typeface="Times New Roman" pitchFamily="18" charset="0"/>
                <a:cs typeface="Times New Roman" pitchFamily="18" charset="0"/>
              </a:rPr>
              <a:t>için ikamet adresine göre Komşu Kayıt Alanında yer alanlar okulları belirtir</a:t>
            </a:r>
            <a:r>
              <a:rPr lang="tr-TR" b="1" dirty="0" smtClean="0">
                <a:solidFill>
                  <a:schemeClr val="bg1"/>
                </a:solidFill>
                <a:latin typeface="Times New Roman" pitchFamily="18" charset="0"/>
                <a:cs typeface="Times New Roman" pitchFamily="18" charset="0"/>
              </a:rPr>
              <a:t>.</a:t>
            </a:r>
          </a:p>
          <a:p>
            <a:pPr algn="ctr"/>
            <a:endParaRPr lang="tr-TR" b="1" dirty="0">
              <a:solidFill>
                <a:schemeClr val="bg1"/>
              </a:solidFill>
              <a:latin typeface="Times New Roman" pitchFamily="18" charset="0"/>
              <a:cs typeface="Times New Roman" pitchFamily="18" charset="0"/>
            </a:endParaRPr>
          </a:p>
          <a:p>
            <a:pPr algn="ctr"/>
            <a:endParaRPr lang="tr-TR" b="1" dirty="0" smtClean="0">
              <a:solidFill>
                <a:schemeClr val="bg1"/>
              </a:solidFill>
              <a:latin typeface="Times New Roman" pitchFamily="18" charset="0"/>
              <a:cs typeface="Times New Roman" pitchFamily="18" charset="0"/>
            </a:endParaRPr>
          </a:p>
        </p:txBody>
      </p:sp>
      <p:sp>
        <p:nvSpPr>
          <p:cNvPr id="19" name="Metin kutusu 18"/>
          <p:cNvSpPr txBox="1"/>
          <p:nvPr/>
        </p:nvSpPr>
        <p:spPr>
          <a:xfrm>
            <a:off x="6394494" y="4757609"/>
            <a:ext cx="2743200" cy="1754326"/>
          </a:xfrm>
          <a:prstGeom prst="rect">
            <a:avLst/>
          </a:prstGeom>
          <a:solidFill>
            <a:srgbClr val="C000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b="1" dirty="0" smtClean="0">
                <a:solidFill>
                  <a:schemeClr val="bg1"/>
                </a:solidFill>
                <a:latin typeface="Times New Roman" pitchFamily="18" charset="0"/>
                <a:cs typeface="Times New Roman" pitchFamily="18" charset="0"/>
              </a:rPr>
              <a:t>Öğrenci </a:t>
            </a:r>
            <a:r>
              <a:rPr lang="tr-TR" b="1" dirty="0">
                <a:solidFill>
                  <a:schemeClr val="bg1"/>
                </a:solidFill>
                <a:latin typeface="Times New Roman" pitchFamily="18" charset="0"/>
                <a:cs typeface="Times New Roman" pitchFamily="18" charset="0"/>
              </a:rPr>
              <a:t>için ikamet </a:t>
            </a:r>
            <a:r>
              <a:rPr lang="tr-TR" b="1" dirty="0" smtClean="0">
                <a:solidFill>
                  <a:schemeClr val="bg1"/>
                </a:solidFill>
                <a:latin typeface="Times New Roman" pitchFamily="18" charset="0"/>
                <a:cs typeface="Times New Roman" pitchFamily="18" charset="0"/>
              </a:rPr>
              <a:t>adresi ve Komşu </a:t>
            </a:r>
            <a:r>
              <a:rPr lang="tr-TR" b="1" dirty="0">
                <a:solidFill>
                  <a:schemeClr val="bg1"/>
                </a:solidFill>
                <a:latin typeface="Times New Roman" pitchFamily="18" charset="0"/>
                <a:cs typeface="Times New Roman" pitchFamily="18" charset="0"/>
              </a:rPr>
              <a:t>Kayıt Alanında yer </a:t>
            </a:r>
            <a:r>
              <a:rPr lang="tr-TR" b="1" dirty="0" smtClean="0">
                <a:solidFill>
                  <a:schemeClr val="bg1"/>
                </a:solidFill>
                <a:latin typeface="Times New Roman" pitchFamily="18" charset="0"/>
                <a:cs typeface="Times New Roman" pitchFamily="18" charset="0"/>
              </a:rPr>
              <a:t>almayan okulları </a:t>
            </a:r>
            <a:r>
              <a:rPr lang="tr-TR" b="1" dirty="0">
                <a:solidFill>
                  <a:schemeClr val="bg1"/>
                </a:solidFill>
                <a:latin typeface="Times New Roman" pitchFamily="18" charset="0"/>
                <a:cs typeface="Times New Roman" pitchFamily="18" charset="0"/>
              </a:rPr>
              <a:t>belirtir</a:t>
            </a:r>
            <a:r>
              <a:rPr lang="tr-TR" b="1" dirty="0" smtClean="0">
                <a:solidFill>
                  <a:schemeClr val="bg1"/>
                </a:solidFill>
                <a:latin typeface="Times New Roman" pitchFamily="18" charset="0"/>
                <a:cs typeface="Times New Roman" pitchFamily="18" charset="0"/>
              </a:rPr>
              <a:t>.</a:t>
            </a:r>
          </a:p>
          <a:p>
            <a:pPr algn="ctr"/>
            <a:endParaRPr lang="tr-TR" b="1" dirty="0">
              <a:solidFill>
                <a:schemeClr val="bg1"/>
              </a:solidFill>
              <a:latin typeface="Times New Roman" pitchFamily="18" charset="0"/>
              <a:cs typeface="Times New Roman" pitchFamily="18" charset="0"/>
            </a:endParaRPr>
          </a:p>
          <a:p>
            <a:pPr algn="ctr"/>
            <a:endParaRPr lang="tr-TR"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23162721"/>
      </p:ext>
    </p:extLst>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Dikdörtgen 5"/>
          <p:cNvSpPr/>
          <p:nvPr/>
        </p:nvSpPr>
        <p:spPr>
          <a:xfrm>
            <a:off x="467543" y="3212976"/>
            <a:ext cx="8415069" cy="2092881"/>
          </a:xfrm>
          <a:prstGeom prst="rect">
            <a:avLst/>
          </a:prstGeom>
        </p:spPr>
        <p:txBody>
          <a:bodyPr wrap="square">
            <a:spAutoFit/>
          </a:bodyPr>
          <a:lstStyle/>
          <a:p>
            <a:pPr algn="ctr"/>
            <a:r>
              <a:rPr lang="tr-TR" sz="2600" dirty="0" smtClean="0">
                <a:latin typeface="Times New Roman" pitchFamily="18" charset="0"/>
                <a:cs typeface="Times New Roman" pitchFamily="18" charset="0"/>
              </a:rPr>
              <a:t>2017–2018 eğitim ve öğretim yılında ortaokul veya imam hatip ortaokulu 8’inci sınıfını tamamlamış veya Açık Öğretim Ortaokulundan mezun durumda olan öğrenciler, sınavla öğrenci alan okulların belirlenen kontenjanlarına </a:t>
            </a:r>
            <a:r>
              <a:rPr lang="tr-TR" sz="2600" b="1" dirty="0" smtClean="0">
                <a:solidFill>
                  <a:srgbClr val="FF0000"/>
                </a:solidFill>
                <a:latin typeface="Times New Roman" pitchFamily="18" charset="0"/>
                <a:cs typeface="Times New Roman" pitchFamily="18" charset="0"/>
              </a:rPr>
              <a:t>puan üstünlüğü ve tercihleri doğrultusunda</a:t>
            </a:r>
            <a:r>
              <a:rPr lang="tr-TR" sz="2600" dirty="0" smtClean="0">
                <a:latin typeface="Times New Roman" pitchFamily="18" charset="0"/>
                <a:cs typeface="Times New Roman" pitchFamily="18" charset="0"/>
              </a:rPr>
              <a:t>; </a:t>
            </a:r>
            <a:endParaRPr lang="tr-TR" sz="26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09156381"/>
      </p:ext>
    </p:extLst>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Dikdörtgen 5"/>
          <p:cNvSpPr/>
          <p:nvPr/>
        </p:nvSpPr>
        <p:spPr>
          <a:xfrm>
            <a:off x="467543" y="2255387"/>
            <a:ext cx="8415069" cy="4708981"/>
          </a:xfrm>
          <a:prstGeom prst="rect">
            <a:avLst/>
          </a:prstGeom>
        </p:spPr>
        <p:txBody>
          <a:bodyPr wrap="square">
            <a:spAutoFit/>
          </a:bodyPr>
          <a:lstStyle/>
          <a:p>
            <a:pPr algn="ctr"/>
            <a:r>
              <a:rPr lang="tr-TR" sz="2000" dirty="0" smtClean="0">
                <a:latin typeface="Times New Roman" pitchFamily="18" charset="0"/>
                <a:cs typeface="Times New Roman" pitchFamily="18" charset="0"/>
              </a:rPr>
              <a:t>Yerel yerleştirme ile öğrenci alan okullara ise okulların </a:t>
            </a:r>
            <a:r>
              <a:rPr lang="tr-TR" sz="2000" b="1" dirty="0" smtClean="0">
                <a:solidFill>
                  <a:srgbClr val="FF0000"/>
                </a:solidFill>
                <a:latin typeface="Times New Roman" pitchFamily="18" charset="0"/>
                <a:cs typeface="Times New Roman" pitchFamily="18" charset="0"/>
              </a:rPr>
              <a:t>türü, kontenjanı ve konumuna</a:t>
            </a:r>
            <a:r>
              <a:rPr lang="tr-TR" sz="2000" dirty="0" smtClean="0">
                <a:latin typeface="Times New Roman" pitchFamily="18" charset="0"/>
                <a:cs typeface="Times New Roman" pitchFamily="18" charset="0"/>
              </a:rPr>
              <a:t> göre il/ilçe milli eğitim müdürlüklerince oluşturulan ortaöğretim </a:t>
            </a:r>
            <a:r>
              <a:rPr lang="tr-TR" sz="2000" b="1" dirty="0" smtClean="0">
                <a:solidFill>
                  <a:srgbClr val="FF0000"/>
                </a:solidFill>
                <a:latin typeface="Times New Roman" pitchFamily="18" charset="0"/>
                <a:cs typeface="Times New Roman" pitchFamily="18" charset="0"/>
              </a:rPr>
              <a:t>kayıt alanlarındaki okullara öğrencilerin ikamet adresleri, ortaokullarda </a:t>
            </a:r>
            <a:r>
              <a:rPr lang="tr-TR" sz="2000" b="1" dirty="0" err="1" smtClean="0">
                <a:solidFill>
                  <a:srgbClr val="FF0000"/>
                </a:solidFill>
                <a:latin typeface="Times New Roman" pitchFamily="18" charset="0"/>
                <a:cs typeface="Times New Roman" pitchFamily="18" charset="0"/>
              </a:rPr>
              <a:t>bulunuşlukları</a:t>
            </a:r>
            <a:r>
              <a:rPr lang="tr-TR" sz="2000" b="1" dirty="0" smtClean="0">
                <a:solidFill>
                  <a:srgbClr val="FF0000"/>
                </a:solidFill>
                <a:latin typeface="Times New Roman" pitchFamily="18" charset="0"/>
                <a:cs typeface="Times New Roman" pitchFamily="18" charset="0"/>
              </a:rPr>
              <a:t>, tercih önceliği, okul başarı puanları, devam-devamsızlık ve yaş kriterleri</a:t>
            </a:r>
            <a:r>
              <a:rPr lang="tr-TR" sz="2000" dirty="0" smtClean="0">
                <a:latin typeface="Times New Roman" pitchFamily="18" charset="0"/>
                <a:cs typeface="Times New Roman" pitchFamily="18" charset="0"/>
              </a:rPr>
              <a:t> göz önünde bulundurularak yerleştirilecektir.</a:t>
            </a:r>
          </a:p>
          <a:p>
            <a:pPr algn="ctr"/>
            <a:endParaRPr lang="tr-TR" sz="2000" dirty="0" smtClean="0">
              <a:latin typeface="Times New Roman" pitchFamily="18" charset="0"/>
              <a:cs typeface="Times New Roman" pitchFamily="18" charset="0"/>
            </a:endParaRPr>
          </a:p>
          <a:p>
            <a:pPr algn="ctr"/>
            <a:r>
              <a:rPr lang="tr-TR" sz="2000" b="1" u="sng" dirty="0" smtClean="0">
                <a:latin typeface="Times New Roman" pitchFamily="18" charset="0"/>
                <a:cs typeface="Times New Roman" pitchFamily="18" charset="0"/>
              </a:rPr>
              <a:t> </a:t>
            </a:r>
            <a:r>
              <a:rPr lang="tr-TR" altLang="tr-TR" sz="2000" b="1" u="sng" dirty="0" smtClean="0">
                <a:solidFill>
                  <a:srgbClr val="FF0000"/>
                </a:solidFill>
                <a:latin typeface="Times New Roman" pitchFamily="18" charset="0"/>
                <a:ea typeface="Calibri" pitchFamily="34" charset="0"/>
                <a:cs typeface="Times New Roman" pitchFamily="18" charset="0"/>
              </a:rPr>
              <a:t>UYARI</a:t>
            </a:r>
          </a:p>
          <a:p>
            <a:pPr algn="ctr"/>
            <a:endParaRPr lang="tr-TR" altLang="tr-TR" sz="2000" b="1" dirty="0" smtClean="0">
              <a:latin typeface="Times New Roman" pitchFamily="18" charset="0"/>
              <a:ea typeface="Calibri" pitchFamily="34" charset="0"/>
              <a:cs typeface="Times New Roman" pitchFamily="18" charset="0"/>
            </a:endParaRPr>
          </a:p>
          <a:p>
            <a:pPr indent="449263" algn="ctr"/>
            <a:r>
              <a:rPr lang="tr-TR" altLang="tr-TR" sz="2000" dirty="0" smtClean="0">
                <a:solidFill>
                  <a:srgbClr val="538135"/>
                </a:solidFill>
                <a:latin typeface="Times New Roman" pitchFamily="18" charset="0"/>
                <a:ea typeface="Calibri" pitchFamily="34" charset="0"/>
                <a:cs typeface="Times New Roman" pitchFamily="18" charset="0"/>
              </a:rPr>
              <a:t> </a:t>
            </a:r>
            <a:r>
              <a:rPr lang="tr-TR" altLang="tr-TR" sz="2000" dirty="0" smtClean="0">
                <a:latin typeface="Times New Roman" pitchFamily="18" charset="0"/>
                <a:ea typeface="Calibri" pitchFamily="34" charset="0"/>
                <a:cs typeface="Times New Roman" pitchFamily="18" charset="0"/>
              </a:rPr>
              <a:t>Öğrenciler, </a:t>
            </a:r>
            <a:r>
              <a:rPr lang="tr-TR" altLang="tr-TR" sz="2000" dirty="0" smtClean="0">
                <a:solidFill>
                  <a:srgbClr val="538135"/>
                </a:solidFill>
                <a:latin typeface="Times New Roman" pitchFamily="18" charset="0"/>
                <a:ea typeface="Calibri" pitchFamily="34" charset="0"/>
                <a:cs typeface="Times New Roman" pitchFamily="18" charset="0"/>
              </a:rPr>
              <a:t>“Kayıt Alanı” </a:t>
            </a:r>
            <a:r>
              <a:rPr lang="tr-TR" altLang="tr-TR" sz="2000" dirty="0" smtClean="0">
                <a:solidFill>
                  <a:srgbClr val="000000"/>
                </a:solidFill>
                <a:latin typeface="Times New Roman" pitchFamily="18" charset="0"/>
                <a:ea typeface="Calibri" pitchFamily="34" charset="0"/>
                <a:cs typeface="Times New Roman" pitchFamily="18" charset="0"/>
              </a:rPr>
              <a:t>ile belirtilen Kayıt Alanınızdaki Okulları seçmesi halinde  bir liseye Yerleştirilmede öncelikli olacaktır. </a:t>
            </a:r>
            <a:r>
              <a:rPr lang="tr-TR" altLang="tr-TR" sz="2000" dirty="0" smtClean="0">
                <a:solidFill>
                  <a:srgbClr val="0070C0"/>
                </a:solidFill>
                <a:latin typeface="Times New Roman" pitchFamily="18" charset="0"/>
                <a:ea typeface="Calibri" pitchFamily="34" charset="0"/>
                <a:cs typeface="Times New Roman" pitchFamily="18" charset="0"/>
              </a:rPr>
              <a:t>“Komşu Kayıt Alanında” </a:t>
            </a:r>
            <a:r>
              <a:rPr lang="tr-TR" altLang="tr-TR" sz="2000" dirty="0" smtClean="0">
                <a:solidFill>
                  <a:srgbClr val="000000"/>
                </a:solidFill>
                <a:latin typeface="Times New Roman" pitchFamily="18" charset="0"/>
                <a:ea typeface="Calibri" pitchFamily="34" charset="0"/>
                <a:cs typeface="Times New Roman" pitchFamily="18" charset="0"/>
              </a:rPr>
              <a:t>veya</a:t>
            </a:r>
            <a:r>
              <a:rPr lang="tr-TR" altLang="tr-TR" sz="2000" dirty="0" smtClean="0">
                <a:solidFill>
                  <a:srgbClr val="7030A0"/>
                </a:solidFill>
                <a:latin typeface="Times New Roman" pitchFamily="18" charset="0"/>
                <a:ea typeface="Calibri" pitchFamily="34" charset="0"/>
                <a:cs typeface="Times New Roman" pitchFamily="18" charset="0"/>
              </a:rPr>
              <a:t> </a:t>
            </a:r>
            <a:r>
              <a:rPr lang="tr-TR" altLang="tr-TR" sz="2000" dirty="0" smtClean="0">
                <a:solidFill>
                  <a:srgbClr val="C00000"/>
                </a:solidFill>
                <a:latin typeface="Times New Roman" pitchFamily="18" charset="0"/>
                <a:ea typeface="Calibri" pitchFamily="34" charset="0"/>
                <a:cs typeface="Times New Roman" pitchFamily="18" charset="0"/>
              </a:rPr>
              <a:t>“Diğer” </a:t>
            </a:r>
            <a:r>
              <a:rPr lang="tr-TR" altLang="tr-TR" sz="2000" dirty="0" smtClean="0">
                <a:solidFill>
                  <a:srgbClr val="000000"/>
                </a:solidFill>
                <a:latin typeface="Times New Roman" pitchFamily="18" charset="0"/>
                <a:ea typeface="Calibri" pitchFamily="34" charset="0"/>
                <a:cs typeface="Times New Roman" pitchFamily="18" charset="0"/>
              </a:rPr>
              <a:t>okulları seçmesi halinde o Kayıt Bölgesindeki öğrenciler yerleştikten sonra yerleşeceğinden, İlk etapta </a:t>
            </a:r>
            <a:r>
              <a:rPr lang="tr-TR" altLang="tr-TR" sz="2000" dirty="0" smtClean="0">
                <a:solidFill>
                  <a:srgbClr val="FF0000"/>
                </a:solidFill>
                <a:latin typeface="Times New Roman" pitchFamily="18" charset="0"/>
                <a:ea typeface="Calibri" pitchFamily="34" charset="0"/>
                <a:cs typeface="Times New Roman" pitchFamily="18" charset="0"/>
              </a:rPr>
              <a:t>BİR LİSEYE YERLEŞTİRİLEMEYEBİLİR.</a:t>
            </a:r>
            <a:endParaRPr lang="tr-TR" altLang="tr-TR" sz="2000" dirty="0" smtClean="0">
              <a:latin typeface="Times New Roman" pitchFamily="18" charset="0"/>
              <a:ea typeface="Calibri" pitchFamily="34" charset="0"/>
              <a:cs typeface="Times New Roman" pitchFamily="18" charset="0"/>
            </a:endParaRPr>
          </a:p>
          <a:p>
            <a:pPr algn="ctr"/>
            <a:endParaRPr lang="tr-TR" sz="2000" b="1"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endParaRPr lang="tr-TR" sz="20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100300318"/>
      </p:ext>
    </p:extLst>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Dikdörtgen 5"/>
          <p:cNvSpPr/>
          <p:nvPr/>
        </p:nvSpPr>
        <p:spPr>
          <a:xfrm>
            <a:off x="467544" y="2708920"/>
            <a:ext cx="8415069" cy="3693319"/>
          </a:xfrm>
          <a:prstGeom prst="rect">
            <a:avLst/>
          </a:prstGeom>
        </p:spPr>
        <p:txBody>
          <a:bodyPr wrap="square">
            <a:spAutoFit/>
          </a:bodyPr>
          <a:lstStyle/>
          <a:p>
            <a:pPr algn="ctr"/>
            <a:endParaRPr lang="tr-TR" sz="2600" b="1" dirty="0" smtClean="0">
              <a:latin typeface="Times New Roman" pitchFamily="18" charset="0"/>
              <a:cs typeface="Times New Roman" pitchFamily="18" charset="0"/>
            </a:endParaRPr>
          </a:p>
          <a:p>
            <a:pPr algn="ctr"/>
            <a:r>
              <a:rPr lang="tr-TR" sz="2600" dirty="0" smtClean="0">
                <a:latin typeface="Times New Roman" pitchFamily="18" charset="0"/>
                <a:cs typeface="Times New Roman" pitchFamily="18" charset="0"/>
              </a:rPr>
              <a:t>Sınavla ve yerel yerleştirme ile öğrenci alan okullardan hiçbirine </a:t>
            </a:r>
            <a:r>
              <a:rPr lang="tr-TR" sz="2600" b="1" dirty="0" smtClean="0">
                <a:solidFill>
                  <a:srgbClr val="FF0000"/>
                </a:solidFill>
                <a:latin typeface="Times New Roman" pitchFamily="18" charset="0"/>
                <a:cs typeface="Times New Roman" pitchFamily="18" charset="0"/>
              </a:rPr>
              <a:t>yerleşemeyen öğrenciler</a:t>
            </a:r>
            <a:r>
              <a:rPr lang="tr-TR" sz="2600" dirty="0" smtClean="0">
                <a:solidFill>
                  <a:srgbClr val="FF0000"/>
                </a:solidFill>
                <a:latin typeface="Times New Roman" pitchFamily="18" charset="0"/>
                <a:cs typeface="Times New Roman" pitchFamily="18" charset="0"/>
              </a:rPr>
              <a:t> </a:t>
            </a:r>
            <a:r>
              <a:rPr lang="tr-TR" sz="2600" dirty="0" smtClean="0">
                <a:latin typeface="Times New Roman" pitchFamily="18" charset="0"/>
                <a:cs typeface="Times New Roman" pitchFamily="18" charset="0"/>
              </a:rPr>
              <a:t>ile 2017/2018 eğitim-öğretim yılında sınıf tekrarına kalan 9. sınıf öğrencileri, il/ilçe öğrenci yerleştirme ve nakil komisyonlarına </a:t>
            </a:r>
            <a:r>
              <a:rPr lang="tr-TR" sz="2600" b="1" dirty="0" smtClean="0">
                <a:solidFill>
                  <a:srgbClr val="FF0000"/>
                </a:solidFill>
                <a:latin typeface="Times New Roman" pitchFamily="18" charset="0"/>
                <a:cs typeface="Times New Roman" pitchFamily="18" charset="0"/>
              </a:rPr>
              <a:t>başvurmaları halinde yerel yerleştirme ile öğrenci alan okullardan kontenjan durumları uygun olan okullara </a:t>
            </a:r>
          </a:p>
          <a:p>
            <a:pPr algn="ctr"/>
            <a:r>
              <a:rPr lang="tr-TR" sz="2600" b="1" dirty="0" smtClean="0">
                <a:solidFill>
                  <a:srgbClr val="FF0000"/>
                </a:solidFill>
                <a:latin typeface="Times New Roman" pitchFamily="18" charset="0"/>
                <a:cs typeface="Times New Roman" pitchFamily="18" charset="0"/>
              </a:rPr>
              <a:t>10-14 Eylül 2018</a:t>
            </a:r>
            <a:r>
              <a:rPr lang="tr-TR" sz="2600" dirty="0" smtClean="0">
                <a:solidFill>
                  <a:srgbClr val="FF0000"/>
                </a:solidFill>
                <a:latin typeface="Times New Roman" pitchFamily="18" charset="0"/>
                <a:cs typeface="Times New Roman" pitchFamily="18" charset="0"/>
              </a:rPr>
              <a:t> </a:t>
            </a:r>
            <a:r>
              <a:rPr lang="tr-TR" sz="2600" dirty="0" smtClean="0">
                <a:latin typeface="Times New Roman" pitchFamily="18" charset="0"/>
                <a:cs typeface="Times New Roman" pitchFamily="18" charset="0"/>
              </a:rPr>
              <a:t>tarihlerinde </a:t>
            </a:r>
            <a:r>
              <a:rPr lang="tr-TR" sz="2600" b="1" dirty="0" smtClean="0">
                <a:solidFill>
                  <a:srgbClr val="FF0000"/>
                </a:solidFill>
                <a:latin typeface="Times New Roman" pitchFamily="18" charset="0"/>
                <a:cs typeface="Times New Roman" pitchFamily="18" charset="0"/>
              </a:rPr>
              <a:t>komisyonca</a:t>
            </a:r>
            <a:r>
              <a:rPr lang="tr-TR" sz="2600" dirty="0" smtClean="0">
                <a:solidFill>
                  <a:srgbClr val="FF0000"/>
                </a:solidFill>
                <a:latin typeface="Times New Roman" pitchFamily="18" charset="0"/>
                <a:cs typeface="Times New Roman" pitchFamily="18" charset="0"/>
              </a:rPr>
              <a:t> </a:t>
            </a:r>
            <a:r>
              <a:rPr lang="tr-TR" sz="2600" dirty="0" smtClean="0">
                <a:latin typeface="Times New Roman" pitchFamily="18" charset="0"/>
                <a:cs typeface="Times New Roman" pitchFamily="18" charset="0"/>
              </a:rPr>
              <a:t>yerleştirilecektir.</a:t>
            </a:r>
            <a:endParaRPr lang="tr-TR" sz="2600"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endParaRPr lang="tr-TR" sz="26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80898627"/>
      </p:ext>
    </p:extLst>
  </p:cSld>
  <p:clrMapOvr>
    <a:masterClrMapping/>
  </p:clrMapOvr>
  <p:transition>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Dikdörtgen 5"/>
          <p:cNvSpPr/>
          <p:nvPr/>
        </p:nvSpPr>
        <p:spPr>
          <a:xfrm>
            <a:off x="467544" y="2708920"/>
            <a:ext cx="8415069" cy="3508653"/>
          </a:xfrm>
          <a:prstGeom prst="rect">
            <a:avLst/>
          </a:prstGeom>
        </p:spPr>
        <p:txBody>
          <a:bodyPr wrap="square">
            <a:spAutoFit/>
          </a:bodyPr>
          <a:lstStyle/>
          <a:p>
            <a:endParaRPr lang="tr-TR" sz="2800" b="1" dirty="0" smtClean="0">
              <a:latin typeface="Times New Roman" pitchFamily="18" charset="0"/>
              <a:cs typeface="Times New Roman" pitchFamily="18" charset="0"/>
            </a:endParaRPr>
          </a:p>
          <a:p>
            <a:pPr algn="ctr"/>
            <a:r>
              <a:rPr lang="tr-TR" sz="2800" dirty="0" smtClean="0">
                <a:latin typeface="Times New Roman" pitchFamily="18" charset="0"/>
                <a:cs typeface="Times New Roman" pitchFamily="18" charset="0"/>
              </a:rPr>
              <a:t>Yerleştirmeye esas </a:t>
            </a:r>
            <a:r>
              <a:rPr lang="tr-TR" sz="2800" b="1" dirty="0" smtClean="0">
                <a:solidFill>
                  <a:srgbClr val="FF0000"/>
                </a:solidFill>
                <a:latin typeface="Times New Roman" pitchFamily="18" charset="0"/>
                <a:cs typeface="Times New Roman" pitchFamily="18" charset="0"/>
              </a:rPr>
              <a:t>nakil tercihleri </a:t>
            </a:r>
            <a:r>
              <a:rPr lang="tr-TR" sz="2800" dirty="0" smtClean="0">
                <a:latin typeface="Times New Roman" pitchFamily="18" charset="0"/>
                <a:cs typeface="Times New Roman" pitchFamily="18" charset="0"/>
              </a:rPr>
              <a:t>ortaöğretim kurumlarına tercih ve yerleştirme takvimi doğrultusunda </a:t>
            </a:r>
            <a:r>
              <a:rPr lang="tr-TR" sz="2800" b="1" dirty="0" smtClean="0">
                <a:solidFill>
                  <a:srgbClr val="FF0000"/>
                </a:solidFill>
                <a:latin typeface="Times New Roman" pitchFamily="18" charset="0"/>
                <a:cs typeface="Times New Roman" pitchFamily="18" charset="0"/>
              </a:rPr>
              <a:t>4 (dört) dönem </a:t>
            </a:r>
            <a:r>
              <a:rPr lang="tr-TR" sz="2800" dirty="0" smtClean="0">
                <a:latin typeface="Times New Roman" pitchFamily="18" charset="0"/>
                <a:cs typeface="Times New Roman" pitchFamily="18" charset="0"/>
              </a:rPr>
              <a:t>hâlinde alınacak ve yerleştirmeye esas nakil sonuçları her nakil döneminin sonunda, </a:t>
            </a:r>
          </a:p>
          <a:p>
            <a:pPr algn="ctr"/>
            <a:r>
              <a:rPr lang="tr-TR" sz="2800" b="1" dirty="0" smtClean="0">
                <a:solidFill>
                  <a:srgbClr val="FF0000"/>
                </a:solidFill>
                <a:latin typeface="Times New Roman" pitchFamily="18" charset="0"/>
                <a:cs typeface="Times New Roman" pitchFamily="18" charset="0"/>
              </a:rPr>
              <a:t>13 Ağustos 2018, 19 Ağustos 2018, 03 Eylül 2018 ve</a:t>
            </a:r>
          </a:p>
          <a:p>
            <a:pPr algn="ctr"/>
            <a:r>
              <a:rPr lang="tr-TR" sz="2800" b="1" dirty="0" smtClean="0">
                <a:solidFill>
                  <a:srgbClr val="FF0000"/>
                </a:solidFill>
                <a:latin typeface="Times New Roman" pitchFamily="18" charset="0"/>
                <a:cs typeface="Times New Roman" pitchFamily="18" charset="0"/>
              </a:rPr>
              <a:t> 08 Eylül 2018 </a:t>
            </a:r>
            <a:r>
              <a:rPr lang="tr-TR" sz="2800" dirty="0" smtClean="0">
                <a:latin typeface="Times New Roman" pitchFamily="18" charset="0"/>
                <a:cs typeface="Times New Roman" pitchFamily="18" charset="0"/>
              </a:rPr>
              <a:t>tarihlerinde ilan edilecektir.</a:t>
            </a:r>
            <a:endParaRPr lang="tr-TR" sz="2800"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endParaRPr lang="tr-TR" sz="26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192863091"/>
      </p:ext>
    </p:extLst>
  </p:cSld>
  <p:clrMapOvr>
    <a:masterClrMapping/>
  </p:clrMapOvr>
  <p:transition>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Dikdörtgen 5"/>
          <p:cNvSpPr/>
          <p:nvPr/>
        </p:nvSpPr>
        <p:spPr>
          <a:xfrm>
            <a:off x="467544" y="2708920"/>
            <a:ext cx="8415069" cy="3077766"/>
          </a:xfrm>
          <a:prstGeom prst="rect">
            <a:avLst/>
          </a:prstGeom>
        </p:spPr>
        <p:txBody>
          <a:bodyPr wrap="square">
            <a:spAutoFit/>
          </a:bodyPr>
          <a:lstStyle/>
          <a:p>
            <a:endParaRPr lang="tr-TR" sz="2800" b="1" dirty="0" smtClean="0">
              <a:latin typeface="Times New Roman" pitchFamily="18" charset="0"/>
              <a:cs typeface="Times New Roman" pitchFamily="18" charset="0"/>
            </a:endParaRPr>
          </a:p>
          <a:p>
            <a:pPr algn="ctr"/>
            <a:r>
              <a:rPr lang="tr-TR" sz="2800" dirty="0" smtClean="0">
                <a:latin typeface="Times New Roman" pitchFamily="18" charset="0"/>
                <a:cs typeface="Times New Roman" pitchFamily="18" charset="0"/>
              </a:rPr>
              <a:t>Yerleştirme işlemleri sonucunda öğrencilerin okullara kayıtları –açık liseler ile yetenek sınavıyla öğrenci alan okullar hariç olmak üzere- sistem tarafından otomatik olarak yapılacaktır.</a:t>
            </a:r>
            <a:endParaRPr lang="tr-TR" sz="2800"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endParaRPr lang="tr-TR" sz="2800"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endParaRPr lang="tr-TR" sz="26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81021983"/>
      </p:ext>
    </p:extLst>
  </p:cSld>
  <p:clrMapOvr>
    <a:masterClrMapping/>
  </p:clrMapOvr>
  <p:transition>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Unvan 1"/>
          <p:cNvSpPr txBox="1">
            <a:spLocks/>
          </p:cNvSpPr>
          <p:nvPr/>
        </p:nvSpPr>
        <p:spPr bwMode="auto">
          <a:xfrm>
            <a:off x="755576" y="3421"/>
            <a:ext cx="82296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dirty="0" smtClean="0">
                <a:solidFill>
                  <a:schemeClr val="bg1"/>
                </a:solidFill>
              </a:rPr>
              <a:t>Küçükçekmece İlçe Milli Eğitim Müdürlüğü</a:t>
            </a:r>
            <a:endParaRPr lang="tr-TR" altLang="tr-TR" dirty="0">
              <a:solidFill>
                <a:schemeClr val="bg1"/>
              </a:solidFill>
            </a:endParaRPr>
          </a:p>
        </p:txBody>
      </p:sp>
      <p:graphicFrame>
        <p:nvGraphicFramePr>
          <p:cNvPr id="2" name="Diyagram 1"/>
          <p:cNvGraphicFramePr/>
          <p:nvPr>
            <p:extLst>
              <p:ext uri="{D42A27DB-BD31-4B8C-83A1-F6EECF244321}">
                <p14:modId xmlns:p14="http://schemas.microsoft.com/office/powerpoint/2010/main" val="3526358567"/>
              </p:ext>
            </p:extLst>
          </p:nvPr>
        </p:nvGraphicFramePr>
        <p:xfrm>
          <a:off x="539552" y="1397000"/>
          <a:ext cx="8445624"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Dikdörtgen 5"/>
          <p:cNvSpPr/>
          <p:nvPr/>
        </p:nvSpPr>
        <p:spPr>
          <a:xfrm>
            <a:off x="467544" y="2238524"/>
            <a:ext cx="8415069" cy="4308872"/>
          </a:xfrm>
          <a:prstGeom prst="rect">
            <a:avLst/>
          </a:prstGeom>
        </p:spPr>
        <p:txBody>
          <a:bodyPr wrap="square">
            <a:spAutoFit/>
          </a:bodyPr>
          <a:lstStyle/>
          <a:p>
            <a:endParaRPr lang="tr-TR" sz="2800" b="1" dirty="0" smtClean="0">
              <a:latin typeface="Times New Roman" pitchFamily="18" charset="0"/>
              <a:cs typeface="Times New Roman" pitchFamily="18" charset="0"/>
            </a:endParaRPr>
          </a:p>
          <a:p>
            <a:pPr algn="ctr"/>
            <a:r>
              <a:rPr lang="tr-TR" sz="2000" dirty="0" smtClean="0">
                <a:latin typeface="Times New Roman" pitchFamily="18" charset="0"/>
                <a:cs typeface="Times New Roman" pitchFamily="18" charset="0"/>
              </a:rPr>
              <a:t>Öğrencilerin yerleştirme sonuçları</a:t>
            </a:r>
          </a:p>
          <a:p>
            <a:pPr algn="ctr"/>
            <a:r>
              <a:rPr lang="tr-TR" sz="2000" b="1" dirty="0" smtClean="0">
                <a:solidFill>
                  <a:srgbClr val="FF0000"/>
                </a:solidFill>
                <a:latin typeface="Times New Roman" pitchFamily="18" charset="0"/>
                <a:cs typeface="Times New Roman" pitchFamily="18" charset="0"/>
              </a:rPr>
              <a:t> https://e-okul.meb.gov.tr </a:t>
            </a:r>
          </a:p>
          <a:p>
            <a:pPr algn="ctr"/>
            <a:r>
              <a:rPr lang="tr-TR" sz="2000" dirty="0" smtClean="0">
                <a:latin typeface="Times New Roman" pitchFamily="18" charset="0"/>
                <a:cs typeface="Times New Roman" pitchFamily="18" charset="0"/>
              </a:rPr>
              <a:t>internet adresinden açıklanacak olup sonuç bilgilerinde kaydının yapıldığı okul bilgileri bulunacaktır. Ayrıca, </a:t>
            </a:r>
            <a:r>
              <a:rPr lang="tr-TR" sz="2000" b="1" dirty="0" smtClean="0">
                <a:solidFill>
                  <a:srgbClr val="FF0000"/>
                </a:solidFill>
                <a:latin typeface="Times New Roman" pitchFamily="18" charset="0"/>
                <a:cs typeface="Times New Roman" pitchFamily="18" charset="0"/>
              </a:rPr>
              <a:t>SMS</a:t>
            </a:r>
            <a:r>
              <a:rPr lang="tr-TR" sz="2000" dirty="0" smtClean="0">
                <a:latin typeface="Times New Roman" pitchFamily="18" charset="0"/>
                <a:cs typeface="Times New Roman" pitchFamily="18" charset="0"/>
              </a:rPr>
              <a:t> ile bilgilendirilmek isteyen </a:t>
            </a:r>
            <a:r>
              <a:rPr lang="tr-TR" sz="2000" b="1" dirty="0" smtClean="0">
                <a:solidFill>
                  <a:srgbClr val="FF0000"/>
                </a:solidFill>
                <a:latin typeface="Times New Roman" pitchFamily="18" charset="0"/>
                <a:cs typeface="Times New Roman" pitchFamily="18" charset="0"/>
              </a:rPr>
              <a:t>velilere mobil bilgilendirme servisi (8383) </a:t>
            </a:r>
            <a:r>
              <a:rPr lang="tr-TR" sz="2000" dirty="0" smtClean="0">
                <a:latin typeface="Times New Roman" pitchFamily="18" charset="0"/>
                <a:cs typeface="Times New Roman" pitchFamily="18" charset="0"/>
              </a:rPr>
              <a:t>aracılığı ile yerleştirme sonuçları bildirilecektir.</a:t>
            </a:r>
          </a:p>
          <a:p>
            <a:pPr algn="ctr"/>
            <a:endParaRPr lang="tr-TR" sz="2000"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endParaRPr lang="tr-TR" sz="20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r>
              <a:rPr lang="tr-TR" sz="2000" b="1" dirty="0" smtClean="0"/>
              <a:t>MEB Mobil Bilgi Servisi’ne nasıl üye olunur?</a:t>
            </a:r>
            <a:r>
              <a:rPr lang="tr-TR" sz="2000" dirty="0" smtClean="0"/>
              <a:t/>
            </a:r>
            <a:br>
              <a:rPr lang="tr-TR" sz="2000" dirty="0" smtClean="0"/>
            </a:br>
            <a:r>
              <a:rPr lang="tr-TR" sz="2000" dirty="0" smtClean="0"/>
              <a:t>Üye olmak için cep telefonunuzdan, </a:t>
            </a:r>
            <a:r>
              <a:rPr lang="tr-TR" sz="2000" b="1" dirty="0" smtClean="0">
                <a:solidFill>
                  <a:srgbClr val="FF0000"/>
                </a:solidFill>
              </a:rPr>
              <a:t>eğitim bilgilerini almak istediğiniz öğrencinin, TC Kimlik Numarasını yazarak 8383</a:t>
            </a:r>
            <a:r>
              <a:rPr lang="tr-TR" sz="2000" dirty="0" smtClean="0"/>
              <a:t>’e göndermeniz yeterlidir.</a:t>
            </a:r>
            <a:endParaRPr lang="tr-TR" sz="2000"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endParaRPr lang="tr-TR" sz="26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32958281"/>
      </p:ext>
    </p:extLst>
  </p:cSld>
  <p:clrMapOvr>
    <a:masterClrMapping/>
  </p:clrMapOvr>
  <p:transition>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Dikdörtgen 5"/>
          <p:cNvSpPr/>
          <p:nvPr/>
        </p:nvSpPr>
        <p:spPr>
          <a:xfrm>
            <a:off x="467544" y="2238524"/>
            <a:ext cx="8415069" cy="4493538"/>
          </a:xfrm>
          <a:prstGeom prst="rect">
            <a:avLst/>
          </a:prstGeom>
        </p:spPr>
        <p:txBody>
          <a:bodyPr wrap="square">
            <a:spAutoFit/>
          </a:bodyPr>
          <a:lstStyle/>
          <a:p>
            <a:pPr algn="ctr"/>
            <a:r>
              <a:rPr lang="tr-TR" sz="2600" dirty="0" smtClean="0">
                <a:latin typeface="Times New Roman" pitchFamily="18" charset="0"/>
                <a:cs typeface="Times New Roman" pitchFamily="18" charset="0"/>
              </a:rPr>
              <a:t>İlköğretim programını tamamlayan özel eğitim ihtiyacı olan öğrencilerden kaynaştırma yoluyla eğitim alacak öğrenciler, geçerli “</a:t>
            </a:r>
            <a:r>
              <a:rPr lang="tr-TR" sz="2600" dirty="0" smtClean="0">
                <a:solidFill>
                  <a:srgbClr val="C00000"/>
                </a:solidFill>
                <a:latin typeface="Times New Roman" pitchFamily="18" charset="0"/>
                <a:cs typeface="Times New Roman" pitchFamily="18" charset="0"/>
              </a:rPr>
              <a:t>Engelli Sağlık Kurulu Raporu</a:t>
            </a:r>
            <a:r>
              <a:rPr lang="tr-TR" sz="2600" dirty="0" smtClean="0">
                <a:latin typeface="Times New Roman" pitchFamily="18" charset="0"/>
                <a:cs typeface="Times New Roman" pitchFamily="18" charset="0"/>
              </a:rPr>
              <a:t>” ve Ortaöğretim kademesine yönelik “</a:t>
            </a:r>
            <a:r>
              <a:rPr lang="tr-TR" sz="2600" dirty="0" smtClean="0">
                <a:solidFill>
                  <a:srgbClr val="C00000"/>
                </a:solidFill>
                <a:latin typeface="Times New Roman" pitchFamily="18" charset="0"/>
                <a:cs typeface="Times New Roman" pitchFamily="18" charset="0"/>
              </a:rPr>
              <a:t>Özel Eğitim Değerlendirme Kurulu Raporu</a:t>
            </a:r>
            <a:r>
              <a:rPr lang="tr-TR" sz="2600" dirty="0" smtClean="0">
                <a:latin typeface="Times New Roman" pitchFamily="18" charset="0"/>
                <a:cs typeface="Times New Roman" pitchFamily="18" charset="0"/>
              </a:rPr>
              <a:t>” doğrultusunda ikamet adresleri, engel durumu ve özellikleri dikkate alınarak yerel yerleştirme ile öğrenci alan okullara ilgili mevzuat çerçevesinde her bir şubede iki öğrenciyi geçmeyecek şekilde </a:t>
            </a:r>
            <a:r>
              <a:rPr lang="tr-TR" sz="2600" dirty="0" smtClean="0">
                <a:solidFill>
                  <a:srgbClr val="C00000"/>
                </a:solidFill>
                <a:latin typeface="Times New Roman" pitchFamily="18" charset="0"/>
                <a:cs typeface="Times New Roman" pitchFamily="18" charset="0"/>
              </a:rPr>
              <a:t>10-14 Eylül 2018 </a:t>
            </a:r>
            <a:r>
              <a:rPr lang="tr-TR" sz="2600" dirty="0" smtClean="0">
                <a:latin typeface="Times New Roman" pitchFamily="18" charset="0"/>
                <a:cs typeface="Times New Roman" pitchFamily="18" charset="0"/>
              </a:rPr>
              <a:t>tarihlerinde il/ilçe öğrenci yerleştirme ve nakil komisyonu kararı ile yerleştirilecektir.</a:t>
            </a:r>
            <a:endParaRPr lang="tr-TR" sz="2600"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endParaRPr lang="tr-TR" sz="26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35364983"/>
      </p:ext>
    </p:extLst>
  </p:cSld>
  <p:clrMapOvr>
    <a:masterClrMapping/>
  </p:clrMapOvr>
  <p:transition>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Dikdörtgen 5"/>
          <p:cNvSpPr/>
          <p:nvPr/>
        </p:nvSpPr>
        <p:spPr>
          <a:xfrm>
            <a:off x="467545" y="2238525"/>
            <a:ext cx="8280920" cy="4093428"/>
          </a:xfrm>
          <a:prstGeom prst="rect">
            <a:avLst/>
          </a:prstGeom>
        </p:spPr>
        <p:txBody>
          <a:bodyPr wrap="square">
            <a:spAutoFit/>
          </a:bodyPr>
          <a:lstStyle/>
          <a:p>
            <a:pPr marL="457200" indent="-457200" algn="just">
              <a:buFont typeface="Arial" pitchFamily="34" charset="0"/>
              <a:buChar char="•"/>
            </a:pPr>
            <a:r>
              <a:rPr lang="tr-TR" sz="2000" dirty="0" smtClean="0">
                <a:latin typeface="Times New Roman" pitchFamily="18" charset="0"/>
                <a:cs typeface="Times New Roman" pitchFamily="18" charset="0"/>
              </a:rPr>
              <a:t>Merkezî sınavla öğrenci alan okulların belirlenen kontenjanlarına </a:t>
            </a:r>
            <a:r>
              <a:rPr lang="tr-TR" sz="2000" dirty="0" smtClean="0">
                <a:solidFill>
                  <a:srgbClr val="FF0000"/>
                </a:solidFill>
                <a:latin typeface="Times New Roman" pitchFamily="18" charset="0"/>
                <a:cs typeface="Times New Roman" pitchFamily="18" charset="0"/>
              </a:rPr>
              <a:t>puan üstünlüğüne göre tercihleri doğrultusunda </a:t>
            </a:r>
            <a:r>
              <a:rPr lang="tr-TR" sz="2000" dirty="0" smtClean="0">
                <a:latin typeface="Times New Roman" pitchFamily="18" charset="0"/>
                <a:cs typeface="Times New Roman" pitchFamily="18" charset="0"/>
              </a:rPr>
              <a:t>yerleştirme yapılacaktır.</a:t>
            </a:r>
          </a:p>
          <a:p>
            <a:endParaRPr lang="tr-TR" sz="2000" dirty="0" smtClean="0">
              <a:latin typeface="Times New Roman" pitchFamily="18" charset="0"/>
              <a:cs typeface="Times New Roman" pitchFamily="18" charset="0"/>
            </a:endParaRPr>
          </a:p>
          <a:p>
            <a:pPr marL="457200" indent="-457200" algn="just">
              <a:buFont typeface="Arial" pitchFamily="34" charset="0"/>
              <a:buChar char="•"/>
            </a:pPr>
            <a:r>
              <a:rPr lang="tr-TR" sz="2000" dirty="0" smtClean="0">
                <a:latin typeface="Times New Roman" pitchFamily="18" charset="0"/>
                <a:cs typeface="Times New Roman" pitchFamily="18" charset="0"/>
              </a:rPr>
              <a:t>Sınavla öğrenci alan okullarda merkezi sınav puanının eşitliği hâlinde sırasıyla; Ortaokul Başarı Puanına (OBP), öğrencinin doğum tarihine göre yaşı küçük olana, 8’inci, 7’nci ve 6’ncı sınıflardaki yılsonu başarı puanı (YBP) üstünlüğüne, okula özürsüz devamsızlık yapılan gün sayısının azlığına ve tercih önceliği durumlarına bakılarak yerleştirme yapılır.</a:t>
            </a:r>
          </a:p>
          <a:p>
            <a:pPr marL="457200" indent="-457200">
              <a:buFont typeface="Arial" pitchFamily="34" charset="0"/>
              <a:buChar char="•"/>
            </a:pPr>
            <a:endParaRPr lang="tr-TR" sz="2000"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endParaRPr>
          </a:p>
          <a:p>
            <a:pPr marL="457200" indent="-457200" algn="just">
              <a:buFont typeface="Arial" pitchFamily="34" charset="0"/>
              <a:buChar char="•"/>
            </a:pPr>
            <a:r>
              <a:rPr lang="tr-TR" sz="2000" dirty="0" smtClean="0">
                <a:latin typeface="Times New Roman" pitchFamily="18" charset="0"/>
                <a:cs typeface="Times New Roman" pitchFamily="18" charset="0"/>
              </a:rPr>
              <a:t>Öğrenciler, yerleştirme işlemleri sonucunda </a:t>
            </a:r>
            <a:r>
              <a:rPr lang="tr-TR" sz="2000" dirty="0" smtClean="0">
                <a:solidFill>
                  <a:srgbClr val="FF0000"/>
                </a:solidFill>
                <a:latin typeface="Times New Roman" pitchFamily="18" charset="0"/>
                <a:cs typeface="Times New Roman" pitchFamily="18" charset="0"/>
              </a:rPr>
              <a:t>Merkezî Sınav Puanı ile Öğrenci Alan Okul tercihine yerleşmiş ise yerel yerleştirme ve pansiyonlu okul tercihleri dikkate alınmayacaktır</a:t>
            </a:r>
            <a:r>
              <a:rPr lang="tr-TR" sz="2000" b="1" dirty="0" smtClean="0">
                <a:solidFill>
                  <a:srgbClr val="FF0000"/>
                </a:solidFill>
                <a:latin typeface="Times New Roman" pitchFamily="18" charset="0"/>
                <a:cs typeface="Times New Roman" pitchFamily="18" charset="0"/>
              </a:rPr>
              <a:t>. </a:t>
            </a:r>
            <a:endParaRPr lang="tr-TR" sz="20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endParaRPr lang="tr-TR" sz="20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90158585"/>
      </p:ext>
    </p:extLst>
  </p:cSld>
  <p:clrMapOvr>
    <a:masterClrMapping/>
  </p:clrMapOvr>
  <p:transition>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Dikdörtgen 5"/>
          <p:cNvSpPr/>
          <p:nvPr/>
        </p:nvSpPr>
        <p:spPr>
          <a:xfrm>
            <a:off x="394739" y="2996952"/>
            <a:ext cx="8280920" cy="2677656"/>
          </a:xfrm>
          <a:prstGeom prst="rect">
            <a:avLst/>
          </a:prstGeom>
        </p:spPr>
        <p:txBody>
          <a:bodyPr wrap="square">
            <a:spAutoFit/>
          </a:bodyPr>
          <a:lstStyle/>
          <a:p>
            <a:pPr algn="ctr"/>
            <a:r>
              <a:rPr lang="tr-TR" sz="2400" dirty="0" smtClean="0">
                <a:latin typeface="Times New Roman" pitchFamily="18" charset="0"/>
                <a:cs typeface="Times New Roman" pitchFamily="18" charset="0"/>
              </a:rPr>
              <a:t>Yerel yerleştirme işlemleri okulların türü, kontenjanı ve konumuna göre il/ilçe milli eğitim müdürlüklerince oluşturulan ortaöğretim kayıt alanlarındaki okullara öğrencilerin </a:t>
            </a:r>
          </a:p>
          <a:p>
            <a:pPr algn="ctr"/>
            <a:r>
              <a:rPr lang="tr-TR" sz="2400" b="1" dirty="0" smtClean="0">
                <a:solidFill>
                  <a:srgbClr val="FF0000"/>
                </a:solidFill>
                <a:latin typeface="Times New Roman" pitchFamily="18" charset="0"/>
                <a:cs typeface="Times New Roman" pitchFamily="18" charset="0"/>
              </a:rPr>
              <a:t>ikamet adresleri, ortaokullarda </a:t>
            </a:r>
            <a:r>
              <a:rPr lang="tr-TR" sz="2400" b="1" dirty="0" err="1" smtClean="0">
                <a:solidFill>
                  <a:srgbClr val="FF0000"/>
                </a:solidFill>
                <a:latin typeface="Times New Roman" pitchFamily="18" charset="0"/>
                <a:cs typeface="Times New Roman" pitchFamily="18" charset="0"/>
              </a:rPr>
              <a:t>bulunuşlukları</a:t>
            </a:r>
            <a:r>
              <a:rPr lang="tr-TR" sz="2400" b="1" dirty="0" smtClean="0">
                <a:solidFill>
                  <a:srgbClr val="FF0000"/>
                </a:solidFill>
                <a:latin typeface="Times New Roman" pitchFamily="18" charset="0"/>
                <a:cs typeface="Times New Roman" pitchFamily="18" charset="0"/>
              </a:rPr>
              <a:t>, tercih önceliği, okul başarı puanları, devam-devamsızlık ve </a:t>
            </a:r>
          </a:p>
          <a:p>
            <a:pPr algn="ctr"/>
            <a:r>
              <a:rPr lang="tr-TR" sz="2400" b="1" dirty="0" smtClean="0">
                <a:solidFill>
                  <a:srgbClr val="FF0000"/>
                </a:solidFill>
                <a:latin typeface="Times New Roman" pitchFamily="18" charset="0"/>
                <a:cs typeface="Times New Roman" pitchFamily="18" charset="0"/>
              </a:rPr>
              <a:t>yaş kriterlerine</a:t>
            </a:r>
            <a:r>
              <a:rPr lang="tr-TR" sz="2400" dirty="0" smtClean="0">
                <a:latin typeface="Times New Roman" pitchFamily="18" charset="0"/>
                <a:cs typeface="Times New Roman" pitchFamily="18" charset="0"/>
              </a:rPr>
              <a:t> göre değerlendirilerek yapılacaktır.</a:t>
            </a:r>
            <a:endParaRPr lang="tr-TR" sz="2400" cap="none" spc="0"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endParaRPr lang="tr-TR" sz="24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29228383"/>
      </p:ext>
    </p:extLst>
  </p:cSld>
  <p:clrMapOvr>
    <a:masterClrMapping/>
  </p:clrMapOvr>
  <p:transition>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7"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96" y="2348880"/>
            <a:ext cx="9006349"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191100"/>
      </p:ext>
    </p:extLst>
  </p:cSld>
  <p:clrMapOvr>
    <a:masterClrMapping/>
  </p:clrMapOvr>
  <p:transition>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636912"/>
            <a:ext cx="7560839" cy="4039237"/>
          </a:xfrm>
          <a:prstGeom prst="rect">
            <a:avLst/>
          </a:prstGeom>
        </p:spPr>
      </p:pic>
      <p:sp>
        <p:nvSpPr>
          <p:cNvPr id="9" name="Dikdörtgen 8"/>
          <p:cNvSpPr/>
          <p:nvPr/>
        </p:nvSpPr>
        <p:spPr>
          <a:xfrm>
            <a:off x="272013" y="1962999"/>
            <a:ext cx="8610600" cy="523220"/>
          </a:xfrm>
          <a:prstGeom prst="rect">
            <a:avLst/>
          </a:prstGeom>
          <a:noFill/>
        </p:spPr>
        <p:txBody>
          <a:bodyPr wrap="square" lIns="91440" tIns="45720" rIns="91440" bIns="45720">
            <a:spAutoFit/>
          </a:bodyPr>
          <a:lstStyle/>
          <a:p>
            <a:r>
              <a:rPr lang="tr-TR" sz="2800" b="1" dirty="0">
                <a:latin typeface="Times New Roman" pitchFamily="18" charset="0"/>
                <a:cs typeface="Times New Roman" pitchFamily="18" charset="0"/>
              </a:rPr>
              <a:t>Tercih edilen lise bakımından;</a:t>
            </a:r>
            <a:endParaRPr lang="tr-TR" sz="2800" b="1" cap="none" spc="0" dirty="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81343710"/>
      </p:ext>
    </p:extLst>
  </p:cSld>
  <p:clrMapOvr>
    <a:masterClrMapping/>
  </p:clrMapOvr>
  <p:transition>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Dikdörtgen 8"/>
          <p:cNvSpPr/>
          <p:nvPr/>
        </p:nvSpPr>
        <p:spPr>
          <a:xfrm>
            <a:off x="272013" y="1962999"/>
            <a:ext cx="8610600" cy="523220"/>
          </a:xfrm>
          <a:prstGeom prst="rect">
            <a:avLst/>
          </a:prstGeom>
          <a:noFill/>
        </p:spPr>
        <p:txBody>
          <a:bodyPr wrap="square" lIns="91440" tIns="45720" rIns="91440" bIns="45720">
            <a:spAutoFit/>
          </a:bodyPr>
          <a:lstStyle/>
          <a:p>
            <a:r>
              <a:rPr lang="tr-TR" sz="2800" b="1" dirty="0" smtClean="0">
                <a:latin typeface="Times New Roman" pitchFamily="18" charset="0"/>
                <a:cs typeface="Times New Roman" pitchFamily="18" charset="0"/>
              </a:rPr>
              <a:t>Tercih edilen lise bakımından;</a:t>
            </a:r>
            <a:endParaRPr lang="tr-TR" sz="2800" b="1" cap="none" spc="0" dirty="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249" y="2486219"/>
            <a:ext cx="7238999" cy="4007710"/>
          </a:xfrm>
          <a:prstGeom prst="rect">
            <a:avLst/>
          </a:prstGeom>
        </p:spPr>
      </p:pic>
    </p:spTree>
    <p:extLst>
      <p:ext uri="{BB962C8B-B14F-4D97-AF65-F5344CB8AC3E}">
        <p14:creationId xmlns:p14="http://schemas.microsoft.com/office/powerpoint/2010/main" val="2311594923"/>
      </p:ext>
    </p:extLst>
  </p:cSld>
  <p:clrMapOvr>
    <a:masterClrMapping/>
  </p:clrMapOvr>
  <p:transition>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Dikdörtgen 8"/>
          <p:cNvSpPr/>
          <p:nvPr/>
        </p:nvSpPr>
        <p:spPr>
          <a:xfrm>
            <a:off x="272013" y="1962999"/>
            <a:ext cx="8610600" cy="523220"/>
          </a:xfrm>
          <a:prstGeom prst="rect">
            <a:avLst/>
          </a:prstGeom>
          <a:noFill/>
        </p:spPr>
        <p:txBody>
          <a:bodyPr wrap="square" lIns="91440" tIns="45720" rIns="91440" bIns="45720">
            <a:spAutoFit/>
          </a:bodyPr>
          <a:lstStyle/>
          <a:p>
            <a:r>
              <a:rPr lang="tr-TR" sz="2800" b="1" dirty="0" smtClean="0">
                <a:latin typeface="Times New Roman" pitchFamily="18" charset="0"/>
                <a:cs typeface="Times New Roman" pitchFamily="18" charset="0"/>
              </a:rPr>
              <a:t>Tercih edilen lise bakımından;</a:t>
            </a:r>
            <a:endParaRPr lang="tr-TR" sz="2800" b="1" cap="none" spc="0" dirty="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636912"/>
            <a:ext cx="7238999" cy="3854393"/>
          </a:xfrm>
          <a:prstGeom prst="rect">
            <a:avLst/>
          </a:prstGeom>
        </p:spPr>
      </p:pic>
    </p:spTree>
    <p:extLst>
      <p:ext uri="{BB962C8B-B14F-4D97-AF65-F5344CB8AC3E}">
        <p14:creationId xmlns:p14="http://schemas.microsoft.com/office/powerpoint/2010/main" val="1020115866"/>
      </p:ext>
    </p:extLst>
  </p:cSld>
  <p:clrMapOvr>
    <a:masterClrMapping/>
  </p:clrMapOvr>
  <p:transition>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4576550" y="3294061"/>
            <a:ext cx="3400226" cy="861774"/>
          </a:xfrm>
          <a:prstGeom prst="rect">
            <a:avLst/>
          </a:prstGeom>
          <a:noFill/>
        </p:spPr>
        <p:txBody>
          <a:bodyPr wrap="none" lIns="91440" tIns="45720" rIns="91440" bIns="45720">
            <a:spAutoFit/>
          </a:bodyPr>
          <a:lstStyle/>
          <a:p>
            <a:pPr algn="ctr"/>
            <a:r>
              <a:rPr lang="tr-TR" sz="2500" b="1"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13 - 17 Ağustos 2018</a:t>
            </a:r>
          </a:p>
          <a:p>
            <a:pPr algn="ctr"/>
            <a:r>
              <a:rPr lang="tr-TR" sz="25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Sonuç: </a:t>
            </a:r>
            <a:r>
              <a:rPr lang="tr-TR" sz="25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19 </a:t>
            </a:r>
            <a:r>
              <a:rPr lang="tr-TR" sz="25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Ağustos </a:t>
            </a:r>
            <a:r>
              <a:rPr lang="tr-TR" sz="25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2018</a:t>
            </a:r>
            <a:endParaRPr lang="tr-TR" sz="25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8" name="Dikdörtgen 7"/>
          <p:cNvSpPr/>
          <p:nvPr/>
        </p:nvSpPr>
        <p:spPr>
          <a:xfrm>
            <a:off x="4717530" y="4415329"/>
            <a:ext cx="3062057" cy="861774"/>
          </a:xfrm>
          <a:prstGeom prst="rect">
            <a:avLst/>
          </a:prstGeom>
          <a:noFill/>
        </p:spPr>
        <p:txBody>
          <a:bodyPr wrap="none" lIns="91440" tIns="45720" rIns="91440" bIns="45720">
            <a:spAutoFit/>
          </a:bodyPr>
          <a:lstStyle/>
          <a:p>
            <a:pPr algn="ctr"/>
            <a:r>
              <a:rPr lang="tr-TR" sz="2500" b="1"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27 – 31 Ağustos 2018</a:t>
            </a:r>
          </a:p>
          <a:p>
            <a:pPr algn="ctr"/>
            <a:r>
              <a:rPr lang="tr-TR" sz="25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Sonuç: </a:t>
            </a:r>
            <a:r>
              <a:rPr lang="tr-TR" sz="25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03 Eylül 2018</a:t>
            </a:r>
            <a:endParaRPr lang="tr-TR" sz="25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10" name="Dikdörtgen 9"/>
          <p:cNvSpPr/>
          <p:nvPr/>
        </p:nvSpPr>
        <p:spPr>
          <a:xfrm>
            <a:off x="4623288" y="5528392"/>
            <a:ext cx="3062057" cy="861774"/>
          </a:xfrm>
          <a:prstGeom prst="rect">
            <a:avLst/>
          </a:prstGeom>
          <a:noFill/>
        </p:spPr>
        <p:txBody>
          <a:bodyPr wrap="none" lIns="91440" tIns="45720" rIns="91440" bIns="45720">
            <a:spAutoFit/>
          </a:bodyPr>
          <a:lstStyle/>
          <a:p>
            <a:pPr algn="ctr"/>
            <a:r>
              <a:rPr lang="tr-TR" sz="2500" b="1"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03 – 06 Eylül 2018</a:t>
            </a:r>
          </a:p>
          <a:p>
            <a:pPr algn="ctr"/>
            <a:r>
              <a:rPr lang="tr-TR" sz="25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Sonuç: </a:t>
            </a:r>
            <a:r>
              <a:rPr lang="tr-TR" sz="25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08 Eylül 2018</a:t>
            </a:r>
            <a:endParaRPr lang="tr-TR" sz="25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11" name="Dikdörtgen 10"/>
          <p:cNvSpPr/>
          <p:nvPr/>
        </p:nvSpPr>
        <p:spPr>
          <a:xfrm>
            <a:off x="4593917" y="2172348"/>
            <a:ext cx="3400226" cy="861774"/>
          </a:xfrm>
          <a:prstGeom prst="rect">
            <a:avLst/>
          </a:prstGeom>
          <a:noFill/>
        </p:spPr>
        <p:txBody>
          <a:bodyPr wrap="none" lIns="91440" tIns="45720" rIns="91440" bIns="45720">
            <a:spAutoFit/>
          </a:bodyPr>
          <a:lstStyle/>
          <a:p>
            <a:pPr algn="ctr"/>
            <a:r>
              <a:rPr lang="tr-TR" sz="2500" b="1"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06 - 10 Ağustos 2018</a:t>
            </a:r>
          </a:p>
          <a:p>
            <a:pPr algn="ctr"/>
            <a:r>
              <a:rPr lang="tr-TR" sz="25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Sonuç: 13 Ağustos 2018</a:t>
            </a:r>
            <a:endParaRPr lang="tr-TR" sz="25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12" name="Sağ Ok 11"/>
          <p:cNvSpPr/>
          <p:nvPr/>
        </p:nvSpPr>
        <p:spPr>
          <a:xfrm>
            <a:off x="3016040" y="5745961"/>
            <a:ext cx="1524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683568" y="2255387"/>
            <a:ext cx="21717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dirty="0" smtClean="0">
                <a:latin typeface="Times New Roman" pitchFamily="18" charset="0"/>
                <a:cs typeface="Times New Roman" pitchFamily="18" charset="0"/>
              </a:rPr>
              <a:t>1. Nakil</a:t>
            </a:r>
          </a:p>
        </p:txBody>
      </p:sp>
      <p:sp>
        <p:nvSpPr>
          <p:cNvPr id="14" name="Sağ Ok 13"/>
          <p:cNvSpPr/>
          <p:nvPr/>
        </p:nvSpPr>
        <p:spPr>
          <a:xfrm>
            <a:off x="3041022" y="2398263"/>
            <a:ext cx="1524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666200" y="3393835"/>
            <a:ext cx="21717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dirty="0" smtClean="0">
                <a:latin typeface="Times New Roman" pitchFamily="18" charset="0"/>
                <a:cs typeface="Times New Roman" pitchFamily="18" charset="0"/>
              </a:rPr>
              <a:t>2. Nakil</a:t>
            </a:r>
          </a:p>
        </p:txBody>
      </p:sp>
      <p:sp>
        <p:nvSpPr>
          <p:cNvPr id="16" name="Sağ Ok 15"/>
          <p:cNvSpPr/>
          <p:nvPr/>
        </p:nvSpPr>
        <p:spPr>
          <a:xfrm>
            <a:off x="3023654" y="3536711"/>
            <a:ext cx="1524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638095" y="4504043"/>
            <a:ext cx="21717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dirty="0" smtClean="0">
                <a:latin typeface="Times New Roman" pitchFamily="18" charset="0"/>
                <a:cs typeface="Times New Roman" pitchFamily="18" charset="0"/>
              </a:rPr>
              <a:t>3. Nakil</a:t>
            </a:r>
          </a:p>
        </p:txBody>
      </p:sp>
      <p:sp>
        <p:nvSpPr>
          <p:cNvPr id="18" name="Sağ Ok 17"/>
          <p:cNvSpPr/>
          <p:nvPr/>
        </p:nvSpPr>
        <p:spPr>
          <a:xfrm>
            <a:off x="2995549" y="4664827"/>
            <a:ext cx="1524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638095" y="5628166"/>
            <a:ext cx="21717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dirty="0" smtClean="0">
                <a:latin typeface="Times New Roman" pitchFamily="18" charset="0"/>
                <a:cs typeface="Times New Roman" pitchFamily="18" charset="0"/>
              </a:rPr>
              <a:t>4. Nakil</a:t>
            </a:r>
          </a:p>
        </p:txBody>
      </p:sp>
    </p:spTree>
    <p:extLst>
      <p:ext uri="{BB962C8B-B14F-4D97-AF65-F5344CB8AC3E}">
        <p14:creationId xmlns:p14="http://schemas.microsoft.com/office/powerpoint/2010/main" val="1098833835"/>
      </p:ext>
    </p:extLst>
  </p:cSld>
  <p:clrMapOvr>
    <a:masterClrMapping/>
  </p:clrMapOvr>
  <p:transition>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Dikdörtgen 8"/>
          <p:cNvSpPr/>
          <p:nvPr/>
        </p:nvSpPr>
        <p:spPr>
          <a:xfrm>
            <a:off x="272013" y="1962999"/>
            <a:ext cx="8610600" cy="4801314"/>
          </a:xfrm>
          <a:prstGeom prst="rect">
            <a:avLst/>
          </a:prstGeom>
          <a:noFill/>
        </p:spPr>
        <p:txBody>
          <a:bodyPr wrap="square" lIns="91440" tIns="45720" rIns="91440" bIns="45720">
            <a:spAutoFit/>
          </a:bodyPr>
          <a:lstStyle/>
          <a:p>
            <a:pPr marL="285750" indent="-285750">
              <a:buFont typeface="Arial" pitchFamily="34" charset="0"/>
              <a:buChar char="•"/>
            </a:pPr>
            <a:r>
              <a:rPr lang="tr-TR" b="1" dirty="0" smtClean="0">
                <a:solidFill>
                  <a:srgbClr val="FF0000"/>
                </a:solidFill>
                <a:latin typeface="Times New Roman" pitchFamily="18" charset="0"/>
                <a:cs typeface="Times New Roman" pitchFamily="18" charset="0"/>
              </a:rPr>
              <a:t>Her nakil döneminde</a:t>
            </a:r>
            <a:r>
              <a:rPr lang="tr-TR" dirty="0" smtClean="0">
                <a:latin typeface="Times New Roman" pitchFamily="18" charset="0"/>
                <a:cs typeface="Times New Roman" pitchFamily="18" charset="0"/>
              </a:rPr>
              <a:t>; Merkezî Sınav Puanı ile öğrenci alan okullar için </a:t>
            </a:r>
            <a:r>
              <a:rPr lang="tr-TR" b="1" dirty="0" smtClean="0">
                <a:solidFill>
                  <a:srgbClr val="FF0000"/>
                </a:solidFill>
                <a:latin typeface="Times New Roman" pitchFamily="18" charset="0"/>
                <a:cs typeface="Times New Roman" pitchFamily="18" charset="0"/>
              </a:rPr>
              <a:t>en fazla 3 (üç)</a:t>
            </a:r>
            <a:r>
              <a:rPr lang="tr-TR" dirty="0" smtClean="0">
                <a:latin typeface="Times New Roman" pitchFamily="18" charset="0"/>
                <a:cs typeface="Times New Roman" pitchFamily="18" charset="0"/>
              </a:rPr>
              <a:t>, yerel yerleştirmeyle öğrenci alan okullar için </a:t>
            </a:r>
            <a:r>
              <a:rPr lang="tr-TR" b="1" dirty="0" smtClean="0">
                <a:solidFill>
                  <a:srgbClr val="FF0000"/>
                </a:solidFill>
                <a:latin typeface="Times New Roman" pitchFamily="18" charset="0"/>
                <a:cs typeface="Times New Roman" pitchFamily="18" charset="0"/>
              </a:rPr>
              <a:t>en fazla 3 (üç)</a:t>
            </a:r>
            <a:r>
              <a:rPr lang="tr-TR" dirty="0" smtClean="0">
                <a:latin typeface="Times New Roman" pitchFamily="18" charset="0"/>
                <a:cs typeface="Times New Roman" pitchFamily="18" charset="0"/>
              </a:rPr>
              <a:t>, pansiyonlu okullar için de </a:t>
            </a:r>
            <a:r>
              <a:rPr lang="tr-TR" b="1" dirty="0" smtClean="0">
                <a:solidFill>
                  <a:srgbClr val="FF0000"/>
                </a:solidFill>
                <a:latin typeface="Times New Roman" pitchFamily="18" charset="0"/>
                <a:cs typeface="Times New Roman" pitchFamily="18" charset="0"/>
              </a:rPr>
              <a:t>en fazla 3 (üç)</a:t>
            </a:r>
            <a:r>
              <a:rPr lang="tr-TR" dirty="0" smtClean="0">
                <a:latin typeface="Times New Roman" pitchFamily="18" charset="0"/>
                <a:cs typeface="Times New Roman" pitchFamily="18" charset="0"/>
              </a:rPr>
              <a:t> okul tercihi yapılabilecektir.</a:t>
            </a:r>
          </a:p>
          <a:p>
            <a:pPr marL="285750" indent="-285750">
              <a:buFont typeface="Arial" pitchFamily="34" charset="0"/>
              <a:buChar char="•"/>
            </a:pPr>
            <a:endParaRPr lang="tr-TR" dirty="0" smtClean="0">
              <a:latin typeface="Times New Roman" pitchFamily="18" charset="0"/>
              <a:cs typeface="Times New Roman" pitchFamily="18" charset="0"/>
            </a:endParaRPr>
          </a:p>
          <a:p>
            <a:pPr marL="285750" indent="-285750">
              <a:buFont typeface="Arial" pitchFamily="34" charset="0"/>
              <a:buChar char="•"/>
            </a:pPr>
            <a:r>
              <a:rPr lang="tr-TR" dirty="0" smtClean="0">
                <a:latin typeface="Times New Roman" pitchFamily="18" charset="0"/>
                <a:cs typeface="Times New Roman" pitchFamily="18" charset="0"/>
              </a:rPr>
              <a:t>Yerel yerleştirme ile öğrenci alan okullara tercihte bulunan ve ilk yerleştirmede </a:t>
            </a:r>
            <a:r>
              <a:rPr lang="tr-TR" b="1" dirty="0" smtClean="0">
                <a:solidFill>
                  <a:srgbClr val="FF0000"/>
                </a:solidFill>
                <a:latin typeface="Times New Roman" pitchFamily="18" charset="0"/>
                <a:cs typeface="Times New Roman" pitchFamily="18" charset="0"/>
              </a:rPr>
              <a:t>tercihine yerleşen</a:t>
            </a:r>
            <a:r>
              <a:rPr lang="tr-TR" dirty="0" smtClean="0">
                <a:latin typeface="Times New Roman" pitchFamily="18" charset="0"/>
                <a:cs typeface="Times New Roman" pitchFamily="18" charset="0"/>
              </a:rPr>
              <a:t> öğrencilerin, yerleştirmeye esas nakil tercih dönemlerinde </a:t>
            </a:r>
            <a:r>
              <a:rPr lang="tr-TR" b="1" dirty="0" smtClean="0">
                <a:solidFill>
                  <a:srgbClr val="FF0000"/>
                </a:solidFill>
                <a:latin typeface="Times New Roman" pitchFamily="18" charset="0"/>
                <a:cs typeface="Times New Roman" pitchFamily="18" charset="0"/>
              </a:rPr>
              <a:t>Kayıt Alanından okul ve farklı tür tercih etme zorunluluğu bulunmayacaktır.</a:t>
            </a:r>
            <a:r>
              <a:rPr lang="tr-TR" dirty="0" smtClean="0">
                <a:latin typeface="Times New Roman" pitchFamily="18" charset="0"/>
                <a:cs typeface="Times New Roman" pitchFamily="18" charset="0"/>
              </a:rPr>
              <a:t> </a:t>
            </a:r>
          </a:p>
          <a:p>
            <a:pPr marL="285750" indent="-285750">
              <a:buFont typeface="Arial" pitchFamily="34" charset="0"/>
              <a:buChar char="•"/>
            </a:pPr>
            <a:endParaRPr lang="tr-TR" dirty="0" smtClean="0">
              <a:latin typeface="Times New Roman" pitchFamily="18" charset="0"/>
              <a:cs typeface="Times New Roman" pitchFamily="18" charset="0"/>
            </a:endParaRPr>
          </a:p>
          <a:p>
            <a:pPr marL="285750" indent="-285750">
              <a:buFont typeface="Arial" pitchFamily="34" charset="0"/>
              <a:buChar char="•"/>
            </a:pPr>
            <a:r>
              <a:rPr lang="tr-TR" dirty="0" smtClean="0">
                <a:latin typeface="Times New Roman" pitchFamily="18" charset="0"/>
                <a:cs typeface="Times New Roman" pitchFamily="18" charset="0"/>
              </a:rPr>
              <a:t>Tercihlerine </a:t>
            </a:r>
            <a:r>
              <a:rPr lang="tr-TR" b="1" dirty="0" smtClean="0">
                <a:solidFill>
                  <a:srgbClr val="FF0000"/>
                </a:solidFill>
                <a:latin typeface="Times New Roman" pitchFamily="18" charset="0"/>
                <a:cs typeface="Times New Roman" pitchFamily="18" charset="0"/>
              </a:rPr>
              <a:t>yerleşemeyen öğrenciler</a:t>
            </a:r>
            <a:r>
              <a:rPr lang="tr-TR" dirty="0" smtClean="0">
                <a:latin typeface="Times New Roman" pitchFamily="18" charset="0"/>
                <a:cs typeface="Times New Roman" pitchFamily="18" charset="0"/>
              </a:rPr>
              <a:t>, yerleştirmeye esas nakil tercihlerinde </a:t>
            </a:r>
            <a:r>
              <a:rPr lang="tr-TR" b="1" dirty="0" smtClean="0">
                <a:solidFill>
                  <a:srgbClr val="FF0000"/>
                </a:solidFill>
                <a:latin typeface="Times New Roman" pitchFamily="18" charset="0"/>
                <a:cs typeface="Times New Roman" pitchFamily="18" charset="0"/>
              </a:rPr>
              <a:t>ilk 2 (iki) okulu Kayıt Alanından</a:t>
            </a:r>
            <a:r>
              <a:rPr lang="tr-TR" dirty="0" smtClean="0">
                <a:latin typeface="Times New Roman" pitchFamily="18" charset="0"/>
                <a:cs typeface="Times New Roman" pitchFamily="18" charset="0"/>
              </a:rPr>
              <a:t> seçmek kaydıyla en fazla 3 (üç) okul tercihinde bulunabileceklerdir. Yapılan tercihlerde </a:t>
            </a:r>
            <a:r>
              <a:rPr lang="tr-TR" b="1" dirty="0" smtClean="0">
                <a:solidFill>
                  <a:srgbClr val="FF0000"/>
                </a:solidFill>
                <a:latin typeface="Times New Roman" pitchFamily="18" charset="0"/>
                <a:cs typeface="Times New Roman" pitchFamily="18" charset="0"/>
              </a:rPr>
              <a:t>aynı okul türünden </a:t>
            </a:r>
            <a:r>
              <a:rPr lang="tr-TR" dirty="0" smtClean="0">
                <a:latin typeface="Times New Roman" pitchFamily="18" charset="0"/>
                <a:cs typeface="Times New Roman" pitchFamily="18" charset="0"/>
              </a:rPr>
              <a:t>(Anadolu Lisesi, Meslekî ve Teknik Anadolu Lisesi, Anadolu İmam Hatip Lisesi) </a:t>
            </a:r>
            <a:r>
              <a:rPr lang="tr-TR" b="1" dirty="0" smtClean="0">
                <a:solidFill>
                  <a:srgbClr val="FF0000"/>
                </a:solidFill>
                <a:latin typeface="Times New Roman" pitchFamily="18" charset="0"/>
                <a:cs typeface="Times New Roman" pitchFamily="18" charset="0"/>
              </a:rPr>
              <a:t>en fazla 2 (iki)</a:t>
            </a:r>
            <a:r>
              <a:rPr lang="tr-TR" dirty="0" smtClean="0">
                <a:latin typeface="Times New Roman" pitchFamily="18" charset="0"/>
                <a:cs typeface="Times New Roman" pitchFamily="18" charset="0"/>
              </a:rPr>
              <a:t> okul seçilebilecektir.</a:t>
            </a:r>
          </a:p>
          <a:p>
            <a:pPr marL="285750" indent="-285750">
              <a:buFont typeface="Arial" pitchFamily="34" charset="0"/>
              <a:buChar char="•"/>
            </a:pPr>
            <a:endParaRPr lang="tr-TR" dirty="0" smtClean="0">
              <a:latin typeface="Times New Roman" pitchFamily="18" charset="0"/>
              <a:cs typeface="Times New Roman" pitchFamily="18" charset="0"/>
            </a:endParaRPr>
          </a:p>
          <a:p>
            <a:pPr marL="285750" indent="-285750">
              <a:buFont typeface="Arial" pitchFamily="34" charset="0"/>
              <a:buChar char="•"/>
            </a:pPr>
            <a:r>
              <a:rPr lang="tr-TR" b="1" u="sng" dirty="0" smtClean="0">
                <a:latin typeface="Times New Roman" pitchFamily="18" charset="0"/>
                <a:cs typeface="Times New Roman" pitchFamily="18" charset="0"/>
              </a:rPr>
              <a:t>Not: 2. ve 3. Nakil işlemleri aynı şekilde yapılacaktır. Ancak 4. Nakilde isteyen öğrenciler mesleki eğitim merkezini de tercih edebilecektir.</a:t>
            </a:r>
          </a:p>
          <a:p>
            <a:endParaRPr lang="tr-TR" b="1" u="sng" cap="none" spc="0" dirty="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68390420"/>
      </p:ext>
    </p:extLst>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Unvan 1"/>
          <p:cNvSpPr txBox="1">
            <a:spLocks/>
          </p:cNvSpPr>
          <p:nvPr/>
        </p:nvSpPr>
        <p:spPr bwMode="auto">
          <a:xfrm>
            <a:off x="919349" y="0"/>
            <a:ext cx="82296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dirty="0" smtClean="0">
                <a:solidFill>
                  <a:schemeClr val="bg1"/>
                </a:solidFill>
              </a:rPr>
              <a:t>Küçükçekmece İlçe Milli Eğitim Müdürlüğü</a:t>
            </a:r>
            <a:endParaRPr lang="tr-TR" altLang="tr-TR" dirty="0">
              <a:solidFill>
                <a:schemeClr val="bg1"/>
              </a:solidFill>
            </a:endParaRPr>
          </a:p>
        </p:txBody>
      </p:sp>
      <p:pic>
        <p:nvPicPr>
          <p:cNvPr id="3" name="Resim 2"/>
          <p:cNvPicPr>
            <a:picLocks noChangeAspect="1"/>
          </p:cNvPicPr>
          <p:nvPr/>
        </p:nvPicPr>
        <p:blipFill>
          <a:blip r:embed="rId3"/>
          <a:stretch>
            <a:fillRect/>
          </a:stretch>
        </p:blipFill>
        <p:spPr>
          <a:xfrm>
            <a:off x="755576" y="908050"/>
            <a:ext cx="7560840" cy="5872497"/>
          </a:xfrm>
          <a:prstGeom prst="rect">
            <a:avLst/>
          </a:prstGeom>
        </p:spPr>
      </p:pic>
    </p:spTree>
  </p:cSld>
  <p:clrMapOvr>
    <a:masterClrMapping/>
  </p:clrMapOvr>
  <p:transition spd="med">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Dikdörtgen 1"/>
          <p:cNvSpPr/>
          <p:nvPr/>
        </p:nvSpPr>
        <p:spPr>
          <a:xfrm>
            <a:off x="376821" y="2255387"/>
            <a:ext cx="8280123" cy="3170099"/>
          </a:xfrm>
          <a:prstGeom prst="rect">
            <a:avLst/>
          </a:prstGeom>
        </p:spPr>
        <p:txBody>
          <a:bodyPr wrap="square">
            <a:spAutoFit/>
          </a:bodyPr>
          <a:lstStyle/>
          <a:p>
            <a:pPr algn="ctr"/>
            <a:r>
              <a:rPr lang="tr-TR" sz="2000" b="1"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Nakil Tercih Başvuruları sürecinde Boş Kontenjan olup olmadığına bakılmadan başvuru yapılabilecektir.</a:t>
            </a:r>
          </a:p>
          <a:p>
            <a:pPr algn="ctr"/>
            <a:endParaRPr lang="tr-TR"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r>
              <a:rPr lang="tr-TR" sz="2000" b="1" dirty="0" smtClean="0">
                <a:effectLst>
                  <a:outerShdw blurRad="38100" dist="38100" dir="2700000" algn="tl">
                    <a:srgbClr val="000000">
                      <a:alpha val="43137"/>
                    </a:srgbClr>
                  </a:outerShdw>
                </a:effectLst>
                <a:latin typeface="Times New Roman" pitchFamily="18" charset="0"/>
                <a:cs typeface="Times New Roman" pitchFamily="18" charset="0"/>
              </a:rPr>
              <a:t>Tercih yapmayan veya tercihleri doğrultusunda hiçbir tercihine yerleşemeyen öğrenciler, açık öğretim kurumlarına yönlendirilecektir.</a:t>
            </a:r>
          </a:p>
          <a:p>
            <a:pPr algn="ctr"/>
            <a:endParaRPr lang="tr-TR" sz="2000" b="1"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r>
              <a:rPr lang="tr-TR"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Nakil başvuruları sürecinde özel okullara da kayıt ve nakil işlemi yapılabilecektir.</a:t>
            </a:r>
          </a:p>
          <a:p>
            <a:pPr algn="ctr"/>
            <a:endParaRPr lang="tr-TR" sz="2000" b="1"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r>
              <a:rPr lang="tr-TR" sz="2000" b="1"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 </a:t>
            </a:r>
            <a:endParaRPr lang="tr-TR" sz="20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6" name="Metin kutusu 5"/>
          <p:cNvSpPr txBox="1"/>
          <p:nvPr/>
        </p:nvSpPr>
        <p:spPr>
          <a:xfrm>
            <a:off x="395536" y="5589240"/>
            <a:ext cx="8305800" cy="923330"/>
          </a:xfrm>
          <a:prstGeom prst="rect">
            <a:avLst/>
          </a:prstGeom>
          <a:noFill/>
        </p:spPr>
        <p:txBody>
          <a:bodyPr wrap="square" rtlCol="0">
            <a:spAutoFit/>
          </a:bodyPr>
          <a:lstStyle/>
          <a:p>
            <a:pPr algn="just"/>
            <a:r>
              <a:rPr lang="tr-TR" b="1" dirty="0" smtClean="0">
                <a:solidFill>
                  <a:srgbClr val="C00000"/>
                </a:solidFill>
                <a:latin typeface="Times New Roman" pitchFamily="18" charset="0"/>
                <a:cs typeface="Times New Roman" pitchFamily="18" charset="0"/>
              </a:rPr>
              <a:t>Not: Nakil başvuru ve tercih işlemlerinde başvurular okul müdürlüğü tarafından onaylanarak bir nüshası okul müdürlüğünde </a:t>
            </a:r>
            <a:r>
              <a:rPr lang="tr-TR" b="1" dirty="0" err="1" smtClean="0">
                <a:solidFill>
                  <a:srgbClr val="C00000"/>
                </a:solidFill>
                <a:latin typeface="Times New Roman" pitchFamily="18" charset="0"/>
                <a:cs typeface="Times New Roman" pitchFamily="18" charset="0"/>
              </a:rPr>
              <a:t>kalacak,bir</a:t>
            </a:r>
            <a:r>
              <a:rPr lang="tr-TR" b="1" dirty="0" smtClean="0">
                <a:solidFill>
                  <a:srgbClr val="C00000"/>
                </a:solidFill>
                <a:latin typeface="Times New Roman" pitchFamily="18" charset="0"/>
                <a:cs typeface="Times New Roman" pitchFamily="18" charset="0"/>
              </a:rPr>
              <a:t> nüshası veliye verilecektir.</a:t>
            </a:r>
            <a:endParaRPr lang="tr-TR"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40156654"/>
      </p:ext>
    </p:extLst>
  </p:cSld>
  <p:clrMapOvr>
    <a:masterClrMapping/>
  </p:clrMapOvr>
  <p:transition>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pic>
        <p:nvPicPr>
          <p:cNvPr id="7" name="Resim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908720"/>
            <a:ext cx="4464496"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013176"/>
            <a:ext cx="8280920" cy="17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1217"/>
      </p:ext>
    </p:extLst>
  </p:cSld>
  <p:clrMapOvr>
    <a:masterClrMapping/>
  </p:clrMapOvr>
  <p:transition>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pic>
        <p:nvPicPr>
          <p:cNvPr id="5"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32606"/>
            <a:ext cx="9144000" cy="592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479368"/>
      </p:ext>
    </p:extLst>
  </p:cSld>
  <p:clrMapOvr>
    <a:masterClrMapping/>
  </p:clrMapOvr>
  <p:transition>
    <p:pull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pic>
        <p:nvPicPr>
          <p:cNvPr id="5"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0" y="908720"/>
            <a:ext cx="9111494"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061586"/>
      </p:ext>
    </p:extLst>
  </p:cSld>
  <p:clrMapOvr>
    <a:masterClrMapping/>
  </p:clrMapOvr>
  <p:transition>
    <p:pull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6" name="Metin kutusu 5"/>
          <p:cNvSpPr txBox="1"/>
          <p:nvPr/>
        </p:nvSpPr>
        <p:spPr>
          <a:xfrm>
            <a:off x="125447" y="2132856"/>
            <a:ext cx="8775109" cy="3785652"/>
          </a:xfrm>
          <a:prstGeom prst="rect">
            <a:avLst/>
          </a:prstGeom>
          <a:noFill/>
        </p:spPr>
        <p:txBody>
          <a:bodyPr wrap="square" rtlCol="0">
            <a:spAutoFit/>
          </a:bodyPr>
          <a:lstStyle/>
          <a:p>
            <a:pPr marL="342900" indent="-342900" algn="just">
              <a:buFont typeface="Arial" pitchFamily="34" charset="0"/>
              <a:buChar char="•"/>
            </a:pPr>
            <a:r>
              <a:rPr lang="tr-TR" sz="2000" dirty="0" smtClean="0">
                <a:latin typeface="Times New Roman" pitchFamily="18" charset="0"/>
                <a:cs typeface="Times New Roman" pitchFamily="18" charset="0"/>
              </a:rPr>
              <a:t>Öğrencilerin </a:t>
            </a:r>
            <a:r>
              <a:rPr lang="tr-TR" sz="2000" dirty="0">
                <a:latin typeface="Times New Roman" pitchFamily="18" charset="0"/>
                <a:cs typeface="Times New Roman" pitchFamily="18" charset="0"/>
              </a:rPr>
              <a:t>tercih ve talep başvurularını onaylamak, </a:t>
            </a:r>
            <a:endParaRPr lang="tr-TR" sz="2000" dirty="0" smtClean="0">
              <a:latin typeface="Times New Roman" pitchFamily="18" charset="0"/>
              <a:cs typeface="Times New Roman" pitchFamily="18" charset="0"/>
            </a:endParaRPr>
          </a:p>
          <a:p>
            <a:pPr marL="342900" indent="-342900" algn="just">
              <a:buFont typeface="Arial" pitchFamily="34" charset="0"/>
              <a:buChar char="•"/>
            </a:pPr>
            <a:endParaRPr lang="tr-TR" sz="2000" dirty="0" smtClean="0">
              <a:latin typeface="Times New Roman" pitchFamily="18" charset="0"/>
              <a:cs typeface="Times New Roman" pitchFamily="18" charset="0"/>
            </a:endParaRPr>
          </a:p>
          <a:p>
            <a:pPr marL="342900" indent="-342900" algn="just">
              <a:buFont typeface="Arial" pitchFamily="34" charset="0"/>
              <a:buChar char="•"/>
            </a:pPr>
            <a:r>
              <a:rPr lang="tr-TR" sz="2000" dirty="0" smtClean="0">
                <a:latin typeface="Times New Roman" pitchFamily="18" charset="0"/>
                <a:cs typeface="Times New Roman" pitchFamily="18" charset="0"/>
              </a:rPr>
              <a:t>Tercih </a:t>
            </a:r>
            <a:r>
              <a:rPr lang="tr-TR" sz="2000" dirty="0">
                <a:latin typeface="Times New Roman" pitchFamily="18" charset="0"/>
                <a:cs typeface="Times New Roman" pitchFamily="18" charset="0"/>
              </a:rPr>
              <a:t>ve yerleştirme işlemleri ile ilgili okul idaresince ve rehber öğretmenlerle birlikte velileri bilgilendirmek, </a:t>
            </a:r>
            <a:endParaRPr lang="tr-TR" sz="2000" dirty="0" smtClean="0">
              <a:latin typeface="Times New Roman" pitchFamily="18" charset="0"/>
              <a:cs typeface="Times New Roman" pitchFamily="18" charset="0"/>
            </a:endParaRPr>
          </a:p>
          <a:p>
            <a:pPr marL="342900" indent="-342900" algn="just">
              <a:buFont typeface="Arial" pitchFamily="34" charset="0"/>
              <a:buChar char="•"/>
            </a:pPr>
            <a:endParaRPr lang="tr-TR" sz="2000" dirty="0" smtClean="0">
              <a:latin typeface="Times New Roman" pitchFamily="18" charset="0"/>
              <a:cs typeface="Times New Roman" pitchFamily="18" charset="0"/>
            </a:endParaRPr>
          </a:p>
          <a:p>
            <a:pPr marL="342900" indent="-342900" algn="just">
              <a:buFont typeface="Arial" pitchFamily="34" charset="0"/>
              <a:buChar char="•"/>
            </a:pPr>
            <a:r>
              <a:rPr lang="tr-TR" sz="2000" dirty="0" smtClean="0">
                <a:latin typeface="Times New Roman" pitchFamily="18" charset="0"/>
                <a:cs typeface="Times New Roman" pitchFamily="18" charset="0"/>
              </a:rPr>
              <a:t>Tercih </a:t>
            </a:r>
            <a:r>
              <a:rPr lang="tr-TR" sz="2000" dirty="0">
                <a:latin typeface="Times New Roman" pitchFamily="18" charset="0"/>
                <a:cs typeface="Times New Roman" pitchFamily="18" charset="0"/>
              </a:rPr>
              <a:t>işlemlerini, öğrenci velisinin doldurduğu “Yerleştirme Tercihleri İçin Ön Çalışma Formu EK-1”e bağlı kalarak 02-13 Temmuz 2018 tarihleri arasında yapmak ve onaylamak, </a:t>
            </a:r>
            <a:endParaRPr lang="tr-TR" sz="2000" dirty="0" smtClean="0">
              <a:latin typeface="Times New Roman" pitchFamily="18" charset="0"/>
              <a:cs typeface="Times New Roman" pitchFamily="18" charset="0"/>
            </a:endParaRPr>
          </a:p>
          <a:p>
            <a:pPr marL="342900" indent="-342900" algn="just">
              <a:buFont typeface="Arial" pitchFamily="34" charset="0"/>
              <a:buChar char="•"/>
            </a:pPr>
            <a:endParaRPr lang="tr-TR" sz="2000" dirty="0" smtClean="0">
              <a:latin typeface="Times New Roman" pitchFamily="18" charset="0"/>
              <a:cs typeface="Times New Roman" pitchFamily="18" charset="0"/>
            </a:endParaRPr>
          </a:p>
          <a:p>
            <a:pPr marL="342900" indent="-342900" algn="just">
              <a:buFont typeface="Arial" pitchFamily="34" charset="0"/>
              <a:buChar char="•"/>
            </a:pPr>
            <a:r>
              <a:rPr lang="tr-TR" sz="2000" dirty="0" smtClean="0">
                <a:latin typeface="Times New Roman" pitchFamily="18" charset="0"/>
                <a:cs typeface="Times New Roman" pitchFamily="18" charset="0"/>
              </a:rPr>
              <a:t>Elektronik </a:t>
            </a:r>
            <a:r>
              <a:rPr lang="tr-TR" sz="2000" dirty="0">
                <a:latin typeface="Times New Roman" pitchFamily="18" charset="0"/>
                <a:cs typeface="Times New Roman" pitchFamily="18" charset="0"/>
              </a:rPr>
              <a:t>ortamda onaylanan tercih bilgilerinin 2 (iki) nüsha çıktısını alıp veliye imzalattıktan sonra 1 (bir) nüshasını okulda saklayıp, diğer nüshasını veliye vermek, </a:t>
            </a:r>
            <a:endParaRPr lang="tr-TR" sz="2000" dirty="0" smtClean="0">
              <a:latin typeface="Times New Roman" pitchFamily="18" charset="0"/>
              <a:cs typeface="Times New Roman" pitchFamily="18" charset="0"/>
            </a:endParaRPr>
          </a:p>
        </p:txBody>
      </p:sp>
      <p:sp>
        <p:nvSpPr>
          <p:cNvPr id="7" name="Dikdörtgen 6"/>
          <p:cNvSpPr/>
          <p:nvPr/>
        </p:nvSpPr>
        <p:spPr>
          <a:xfrm>
            <a:off x="89572" y="921494"/>
            <a:ext cx="90010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tr-TR"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OKUL MÜDÜRLÜKLERİNCE YAPILACAKLAR</a:t>
            </a:r>
            <a:endParaRPr lang="tr-TR"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38011135"/>
      </p:ext>
    </p:extLst>
  </p:cSld>
  <p:clrMapOvr>
    <a:masterClrMapping/>
  </p:clrMapOvr>
  <p:transition>
    <p:pull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7" name="Dikdörtgen 6"/>
          <p:cNvSpPr/>
          <p:nvPr/>
        </p:nvSpPr>
        <p:spPr>
          <a:xfrm>
            <a:off x="89572" y="921494"/>
            <a:ext cx="90010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tr-TR"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OKUL MÜDÜRLÜKLERİNCE YAPILACAKLAR</a:t>
            </a:r>
            <a:endParaRPr lang="tr-TR"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Metin kutusu 4"/>
          <p:cNvSpPr txBox="1"/>
          <p:nvPr/>
        </p:nvSpPr>
        <p:spPr>
          <a:xfrm>
            <a:off x="251520" y="2708920"/>
            <a:ext cx="8458200" cy="2246769"/>
          </a:xfrm>
          <a:prstGeom prst="rect">
            <a:avLst/>
          </a:prstGeom>
          <a:noFill/>
        </p:spPr>
        <p:txBody>
          <a:bodyPr wrap="square" rtlCol="0">
            <a:spAutoFit/>
          </a:bodyPr>
          <a:lstStyle/>
          <a:p>
            <a:pPr marL="342900" indent="-342900" algn="just">
              <a:buFont typeface="Arial" pitchFamily="34" charset="0"/>
              <a:buChar char="•"/>
            </a:pPr>
            <a:r>
              <a:rPr lang="tr-TR" sz="2000" dirty="0" smtClean="0">
                <a:latin typeface="Times New Roman" pitchFamily="18" charset="0"/>
                <a:cs typeface="Times New Roman" pitchFamily="18" charset="0"/>
              </a:rPr>
              <a:t>Kayıt </a:t>
            </a:r>
            <a:r>
              <a:rPr lang="tr-TR" sz="2000" dirty="0">
                <a:latin typeface="Times New Roman" pitchFamily="18" charset="0"/>
                <a:cs typeface="Times New Roman" pitchFamily="18" charset="0"/>
              </a:rPr>
              <a:t>alanındaki bir ortaokula bu kılavuzun 1.5.2. maddesinin b) fıkrasında sayılan nedenlerle sonradan gelen öğrencilerin, durumlarını belgelemeleri halinde, tercih onaylama ekranına işlemek ve belgeleri saklamak, </a:t>
            </a:r>
            <a:endParaRPr lang="tr-TR" sz="2000" dirty="0" smtClean="0">
              <a:latin typeface="Times New Roman" pitchFamily="18" charset="0"/>
              <a:cs typeface="Times New Roman" pitchFamily="18" charset="0"/>
            </a:endParaRPr>
          </a:p>
          <a:p>
            <a:pPr marL="342900" indent="-342900" algn="just">
              <a:buFont typeface="Arial" pitchFamily="34" charset="0"/>
              <a:buChar char="•"/>
            </a:pPr>
            <a:endParaRPr lang="tr-TR" sz="2000" dirty="0" smtClean="0">
              <a:latin typeface="Times New Roman" pitchFamily="18" charset="0"/>
              <a:cs typeface="Times New Roman" pitchFamily="18" charset="0"/>
            </a:endParaRPr>
          </a:p>
          <a:p>
            <a:pPr marL="342900" indent="-342900" algn="just">
              <a:buFont typeface="Arial" pitchFamily="34" charset="0"/>
              <a:buChar char="•"/>
            </a:pPr>
            <a:r>
              <a:rPr lang="tr-TR" sz="2000" dirty="0" smtClean="0">
                <a:latin typeface="Times New Roman" pitchFamily="18" charset="0"/>
                <a:cs typeface="Times New Roman" pitchFamily="18" charset="0"/>
              </a:rPr>
              <a:t>Tercih </a:t>
            </a:r>
            <a:r>
              <a:rPr lang="tr-TR" sz="2000" dirty="0">
                <a:latin typeface="Times New Roman" pitchFamily="18" charset="0"/>
                <a:cs typeface="Times New Roman" pitchFamily="18" charset="0"/>
              </a:rPr>
              <a:t>yapması gereken tüm öğrencileri bilgilendirmek, yapılan tercih başvurularını kontrol etmek, tercih yapmayanları uyararak tüm öğrencilerin tercih yapmasını sağlamak</a:t>
            </a:r>
          </a:p>
        </p:txBody>
      </p:sp>
    </p:spTree>
    <p:extLst>
      <p:ext uri="{BB962C8B-B14F-4D97-AF65-F5344CB8AC3E}">
        <p14:creationId xmlns:p14="http://schemas.microsoft.com/office/powerpoint/2010/main" val="1915950278"/>
      </p:ext>
    </p:extLst>
  </p:cSld>
  <p:clrMapOvr>
    <a:masterClrMapping/>
  </p:clrMapOvr>
  <p:transition>
    <p:pull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7" name="Dikdörtgen 6"/>
          <p:cNvSpPr/>
          <p:nvPr/>
        </p:nvSpPr>
        <p:spPr>
          <a:xfrm>
            <a:off x="89572" y="921494"/>
            <a:ext cx="90010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tr-TR"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OKUL MÜDÜRLÜKLERİNCE YAPILACAKLAR</a:t>
            </a:r>
            <a:endParaRPr lang="tr-TR"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Metin kutusu 4"/>
          <p:cNvSpPr txBox="1"/>
          <p:nvPr/>
        </p:nvSpPr>
        <p:spPr>
          <a:xfrm>
            <a:off x="251520" y="2132856"/>
            <a:ext cx="8458200" cy="3477875"/>
          </a:xfrm>
          <a:prstGeom prst="rect">
            <a:avLst/>
          </a:prstGeom>
          <a:noFill/>
        </p:spPr>
        <p:txBody>
          <a:bodyPr wrap="square" rtlCol="0">
            <a:spAutoFit/>
          </a:bodyPr>
          <a:lstStyle/>
          <a:p>
            <a:pPr marL="342900" indent="-342900" algn="just">
              <a:buFont typeface="Arial" pitchFamily="34" charset="0"/>
              <a:buChar char="•"/>
            </a:pPr>
            <a:r>
              <a:rPr lang="tr-TR" sz="2000" dirty="0" smtClean="0">
                <a:latin typeface="Times New Roman" pitchFamily="18" charset="0"/>
                <a:cs typeface="Times New Roman" pitchFamily="18" charset="0"/>
              </a:rPr>
              <a:t>Kendi okulunun öğrencilerinin yanı sıra il içi ya da il dışından müracaat eden her öğrencinin tercih başvurularını onaylamak, belgelerini saklamak, </a:t>
            </a:r>
          </a:p>
          <a:p>
            <a:pPr marL="342900" indent="-342900" algn="just">
              <a:buFont typeface="Arial" pitchFamily="34" charset="0"/>
              <a:buChar char="•"/>
            </a:pPr>
            <a:endParaRPr lang="tr-TR" sz="2000" dirty="0" smtClean="0">
              <a:latin typeface="Times New Roman" pitchFamily="18" charset="0"/>
              <a:cs typeface="Times New Roman" pitchFamily="18" charset="0"/>
            </a:endParaRPr>
          </a:p>
          <a:p>
            <a:pPr marL="342900" indent="-342900" algn="just">
              <a:buFont typeface="Arial" pitchFamily="34" charset="0"/>
              <a:buChar char="•"/>
            </a:pPr>
            <a:r>
              <a:rPr lang="tr-TR" sz="2000" dirty="0" smtClean="0">
                <a:latin typeface="Times New Roman" pitchFamily="18" charset="0"/>
                <a:cs typeface="Times New Roman" pitchFamily="18" charset="0"/>
              </a:rPr>
              <a:t>Öğrenimlerinin bir bölümünü herhangi bir sebeple yurt dışında geçirmiş ve hâlen yurt içinde e-Okul sistemine kayıtlı olarak 8’inci sınıfa devam eden öğrencilerin yurt dışı eğitim-öğretim bilgilerine ilişkin denklik kayıtlarını e-Okul sistemine işlemek, </a:t>
            </a:r>
          </a:p>
          <a:p>
            <a:pPr marL="342900" indent="-342900" algn="just">
              <a:buFont typeface="Arial" pitchFamily="34" charset="0"/>
              <a:buChar char="•"/>
            </a:pPr>
            <a:endParaRPr lang="tr-TR" sz="2000" dirty="0" smtClean="0">
              <a:latin typeface="Times New Roman" pitchFamily="18" charset="0"/>
              <a:cs typeface="Times New Roman" pitchFamily="18" charset="0"/>
            </a:endParaRPr>
          </a:p>
          <a:p>
            <a:pPr marL="342900" indent="-342900" algn="just">
              <a:buFont typeface="Arial" pitchFamily="34" charset="0"/>
              <a:buChar char="•"/>
            </a:pPr>
            <a:r>
              <a:rPr lang="tr-TR" sz="2000" dirty="0" smtClean="0">
                <a:latin typeface="Times New Roman" pitchFamily="18" charset="0"/>
                <a:cs typeface="Times New Roman" pitchFamily="18" charset="0"/>
              </a:rPr>
              <a:t>e-Okul sistemi üzerinde tüm 8.sınıf öğrencilerinin 6, 7 ve 8’inci sınıf Yılsonu Başarı Puanlarını kontrol ederek varsa eksiklikleri doğru bir şekilde tamamlamak.</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4247147892"/>
      </p:ext>
    </p:extLst>
  </p:cSld>
  <p:clrMapOvr>
    <a:masterClrMapping/>
  </p:clrMapOvr>
  <p:transition>
    <p:pull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7" name="Dikdörtgen 6"/>
          <p:cNvSpPr/>
          <p:nvPr/>
        </p:nvSpPr>
        <p:spPr>
          <a:xfrm>
            <a:off x="1960" y="908720"/>
            <a:ext cx="914204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defRPr/>
            </a:pPr>
            <a:r>
              <a:rPr lang="tr-TR" sz="3600" b="1" dirty="0" smtClean="0"/>
              <a:t>İSTATİSTİKLER</a:t>
            </a:r>
            <a:endParaRPr lang="tr-T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Metin kutusu 4"/>
          <p:cNvSpPr txBox="1"/>
          <p:nvPr/>
        </p:nvSpPr>
        <p:spPr>
          <a:xfrm>
            <a:off x="251520" y="2132856"/>
            <a:ext cx="8458200" cy="646331"/>
          </a:xfrm>
          <a:prstGeom prst="rect">
            <a:avLst/>
          </a:prstGeom>
          <a:noFill/>
        </p:spPr>
        <p:txBody>
          <a:bodyPr wrap="square" rtlCol="0">
            <a:spAutoFit/>
          </a:bodyPr>
          <a:lstStyle/>
          <a:p>
            <a:pPr marL="342900" indent="-342900" algn="just">
              <a:buFont typeface="Arial" pitchFamily="34" charset="0"/>
              <a:buChar char="•"/>
            </a:pPr>
            <a:endParaRPr lang="tr-TR" sz="3600" dirty="0">
              <a:latin typeface="Times New Roman" pitchFamily="18" charset="0"/>
              <a:cs typeface="Times New Roman" pitchFamily="18" charset="0"/>
            </a:endParaRPr>
          </a:p>
        </p:txBody>
      </p:sp>
      <p:graphicFrame>
        <p:nvGraphicFramePr>
          <p:cNvPr id="6" name="4 İçerik Yer Tutucusu"/>
          <p:cNvGraphicFramePr>
            <a:graphicFrameLocks noGrp="1"/>
          </p:cNvGraphicFramePr>
          <p:nvPr>
            <p:ph sz="quarter" idx="1"/>
            <p:extLst>
              <p:ext uri="{D42A27DB-BD31-4B8C-83A1-F6EECF244321}">
                <p14:modId xmlns:p14="http://schemas.microsoft.com/office/powerpoint/2010/main" val="655302191"/>
              </p:ext>
            </p:extLst>
          </p:nvPr>
        </p:nvGraphicFramePr>
        <p:xfrm>
          <a:off x="279985" y="1916832"/>
          <a:ext cx="8504238" cy="2966720"/>
        </p:xfrm>
        <a:graphic>
          <a:graphicData uri="http://schemas.openxmlformats.org/drawingml/2006/table">
            <a:tbl>
              <a:tblPr firstRow="1" bandRow="1">
                <a:tableStyleId>{5C22544A-7EE6-4342-B048-85BDC9FD1C3A}</a:tableStyleId>
              </a:tblPr>
              <a:tblGrid>
                <a:gridCol w="4252119"/>
                <a:gridCol w="4252119"/>
              </a:tblGrid>
              <a:tr h="370840">
                <a:tc>
                  <a:txBody>
                    <a:bodyPr/>
                    <a:lstStyle/>
                    <a:p>
                      <a:pPr algn="ctr"/>
                      <a:r>
                        <a:rPr lang="tr-TR" dirty="0" smtClean="0"/>
                        <a:t>Puan Aralığı</a:t>
                      </a:r>
                      <a:endParaRPr lang="tr-TR" dirty="0"/>
                    </a:p>
                  </a:txBody>
                  <a:tcPr/>
                </a:tc>
                <a:tc>
                  <a:txBody>
                    <a:bodyPr/>
                    <a:lstStyle/>
                    <a:p>
                      <a:pPr algn="ctr"/>
                      <a:r>
                        <a:rPr lang="tr-TR" dirty="0" smtClean="0"/>
                        <a:t>Yüzdelik Karşılığı</a:t>
                      </a:r>
                      <a:endParaRPr lang="tr-TR" dirty="0"/>
                    </a:p>
                  </a:txBody>
                  <a:tcPr/>
                </a:tc>
              </a:tr>
              <a:tr h="3708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500" b="0" i="0" u="none" strike="noStrike" dirty="0" smtClean="0">
                          <a:solidFill>
                            <a:srgbClr val="000000"/>
                          </a:solidFill>
                          <a:latin typeface="Times New Roman" pitchFamily="18" charset="0"/>
                          <a:cs typeface="Times New Roman" pitchFamily="18" charset="0"/>
                        </a:rPr>
                        <a:t>500 - 440</a:t>
                      </a:r>
                      <a:endParaRPr lang="tr-TR" sz="15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500" b="0" i="0" u="none" strike="noStrike" dirty="0" smtClean="0">
                          <a:solidFill>
                            <a:srgbClr val="000000"/>
                          </a:solidFill>
                          <a:latin typeface="Times New Roman" pitchFamily="18" charset="0"/>
                          <a:cs typeface="Times New Roman" pitchFamily="18" charset="0"/>
                        </a:rPr>
                        <a:t>%0,001 - %0,5</a:t>
                      </a:r>
                      <a:endParaRPr lang="tr-TR" sz="1500" b="0" i="0" u="none" strike="noStrike" dirty="0">
                        <a:solidFill>
                          <a:srgbClr val="000000"/>
                        </a:solidFill>
                        <a:latin typeface="Times New Roman" pitchFamily="18" charset="0"/>
                        <a:cs typeface="Times New Roman" pitchFamily="18" charset="0"/>
                      </a:endParaRPr>
                    </a:p>
                  </a:txBody>
                  <a:tcPr marL="9525" marR="9525" marT="9525" marB="0" anchor="b"/>
                </a:tc>
              </a:tr>
              <a:tr h="370840">
                <a:tc>
                  <a:txBody>
                    <a:bodyPr/>
                    <a:lstStyle/>
                    <a:p>
                      <a:pPr algn="ctr" fontAlgn="b"/>
                      <a:r>
                        <a:rPr lang="tr-TR" sz="1500" b="0" i="0" u="none" strike="noStrike" dirty="0" smtClean="0">
                          <a:solidFill>
                            <a:srgbClr val="000000"/>
                          </a:solidFill>
                          <a:latin typeface="Times New Roman" pitchFamily="18" charset="0"/>
                          <a:cs typeface="Times New Roman" pitchFamily="18" charset="0"/>
                        </a:rPr>
                        <a:t>440 - 430</a:t>
                      </a:r>
                      <a:endParaRPr lang="tr-TR" sz="15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500" b="0" i="0" u="none" strike="noStrike" dirty="0" smtClean="0">
                          <a:solidFill>
                            <a:srgbClr val="000000"/>
                          </a:solidFill>
                          <a:latin typeface="Times New Roman" pitchFamily="18" charset="0"/>
                          <a:cs typeface="Times New Roman" pitchFamily="18" charset="0"/>
                        </a:rPr>
                        <a:t>%0,5 - %</a:t>
                      </a:r>
                      <a:r>
                        <a:rPr lang="tr-TR" sz="1500" b="0" i="0" u="none" strike="noStrike" dirty="0">
                          <a:solidFill>
                            <a:srgbClr val="000000"/>
                          </a:solidFill>
                          <a:latin typeface="Times New Roman" pitchFamily="18" charset="0"/>
                          <a:cs typeface="Times New Roman" pitchFamily="18" charset="0"/>
                        </a:rPr>
                        <a:t>1 </a:t>
                      </a:r>
                    </a:p>
                  </a:txBody>
                  <a:tcPr marL="9525" marR="9525" marT="9525" marB="0" anchor="b"/>
                </a:tc>
              </a:tr>
              <a:tr h="370840">
                <a:tc>
                  <a:txBody>
                    <a:bodyPr/>
                    <a:lstStyle/>
                    <a:p>
                      <a:pPr algn="ctr" fontAlgn="b"/>
                      <a:r>
                        <a:rPr lang="tr-TR" sz="1500" b="0" i="0" u="none" strike="noStrike" dirty="0" smtClean="0">
                          <a:solidFill>
                            <a:srgbClr val="000000"/>
                          </a:solidFill>
                          <a:latin typeface="Times New Roman" pitchFamily="18" charset="0"/>
                          <a:cs typeface="Times New Roman" pitchFamily="18" charset="0"/>
                        </a:rPr>
                        <a:t>430 - 410</a:t>
                      </a:r>
                      <a:endParaRPr lang="tr-TR" sz="15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tr-TR" sz="1500" b="0" i="0" u="none" strike="noStrike" dirty="0" smtClean="0">
                          <a:solidFill>
                            <a:srgbClr val="000000"/>
                          </a:solidFill>
                          <a:latin typeface="Times New Roman" pitchFamily="18" charset="0"/>
                          <a:cs typeface="Times New Roman" pitchFamily="18" charset="0"/>
                        </a:rPr>
                        <a:t>%1 </a:t>
                      </a:r>
                      <a:r>
                        <a:rPr lang="tr-TR" sz="1500" b="0" i="0" u="none" strike="noStrike" dirty="0">
                          <a:solidFill>
                            <a:srgbClr val="000000"/>
                          </a:solidFill>
                          <a:latin typeface="Times New Roman" pitchFamily="18" charset="0"/>
                          <a:cs typeface="Times New Roman" pitchFamily="18" charset="0"/>
                        </a:rPr>
                        <a:t>- </a:t>
                      </a:r>
                      <a:r>
                        <a:rPr lang="tr-TR" sz="1500" b="0" i="0" u="none" strike="noStrike" dirty="0" smtClean="0">
                          <a:solidFill>
                            <a:srgbClr val="000000"/>
                          </a:solidFill>
                          <a:latin typeface="Times New Roman" pitchFamily="18" charset="0"/>
                          <a:cs typeface="Times New Roman" pitchFamily="18" charset="0"/>
                        </a:rPr>
                        <a:t>%2</a:t>
                      </a:r>
                      <a:endParaRPr lang="tr-TR" sz="1500" b="0" i="0" u="none" strike="noStrike" dirty="0">
                        <a:solidFill>
                          <a:srgbClr val="000000"/>
                        </a:solidFill>
                        <a:latin typeface="Times New Roman" pitchFamily="18" charset="0"/>
                        <a:cs typeface="Times New Roman" pitchFamily="18" charset="0"/>
                      </a:endParaRPr>
                    </a:p>
                  </a:txBody>
                  <a:tcPr marL="9525" marR="9525" marT="9525" marB="0" anchor="b"/>
                </a:tc>
              </a:tr>
              <a:tr h="370840">
                <a:tc>
                  <a:txBody>
                    <a:bodyPr/>
                    <a:lstStyle/>
                    <a:p>
                      <a:pPr algn="ctr" fontAlgn="b"/>
                      <a:r>
                        <a:rPr lang="tr-TR" sz="1500" b="0" i="0" u="none" strike="noStrike" dirty="0" smtClean="0">
                          <a:solidFill>
                            <a:srgbClr val="000000"/>
                          </a:solidFill>
                          <a:latin typeface="Times New Roman" pitchFamily="18" charset="0"/>
                          <a:cs typeface="Times New Roman" pitchFamily="18" charset="0"/>
                        </a:rPr>
                        <a:t>410 - 400</a:t>
                      </a:r>
                      <a:endParaRPr lang="tr-TR" sz="15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tr-TR" sz="1500" b="0" i="0" u="none" strike="noStrike" dirty="0" smtClean="0">
                          <a:solidFill>
                            <a:srgbClr val="000000"/>
                          </a:solidFill>
                          <a:latin typeface="Times New Roman" pitchFamily="18" charset="0"/>
                          <a:cs typeface="Times New Roman" pitchFamily="18" charset="0"/>
                        </a:rPr>
                        <a:t>%2 - %3</a:t>
                      </a:r>
                      <a:endParaRPr lang="tr-TR" sz="1500" b="0" i="0" u="none" strike="noStrike" dirty="0">
                        <a:solidFill>
                          <a:srgbClr val="000000"/>
                        </a:solidFill>
                        <a:latin typeface="Times New Roman" pitchFamily="18" charset="0"/>
                        <a:cs typeface="Times New Roman" pitchFamily="18" charset="0"/>
                      </a:endParaRPr>
                    </a:p>
                  </a:txBody>
                  <a:tcPr marL="9525" marR="9525" marT="9525" marB="0" anchor="b"/>
                </a:tc>
              </a:tr>
              <a:tr h="370840">
                <a:tc>
                  <a:txBody>
                    <a:bodyPr/>
                    <a:lstStyle/>
                    <a:p>
                      <a:pPr algn="ctr" fontAlgn="b"/>
                      <a:r>
                        <a:rPr lang="tr-TR" sz="1500" b="0" i="0" u="none" strike="noStrike" dirty="0" smtClean="0">
                          <a:solidFill>
                            <a:srgbClr val="000000"/>
                          </a:solidFill>
                          <a:latin typeface="Times New Roman" pitchFamily="18" charset="0"/>
                          <a:cs typeface="Times New Roman" pitchFamily="18" charset="0"/>
                        </a:rPr>
                        <a:t>400 </a:t>
                      </a:r>
                      <a:r>
                        <a:rPr lang="tr-TR" sz="1500" b="0" i="0" u="none" strike="noStrike" dirty="0">
                          <a:solidFill>
                            <a:srgbClr val="000000"/>
                          </a:solidFill>
                          <a:latin typeface="Times New Roman" pitchFamily="18" charset="0"/>
                          <a:cs typeface="Times New Roman" pitchFamily="18" charset="0"/>
                        </a:rPr>
                        <a:t>- </a:t>
                      </a:r>
                      <a:r>
                        <a:rPr lang="tr-TR" sz="1500" b="0" i="0" u="none" strike="noStrike" dirty="0" smtClean="0">
                          <a:solidFill>
                            <a:srgbClr val="000000"/>
                          </a:solidFill>
                          <a:latin typeface="Times New Roman" pitchFamily="18" charset="0"/>
                          <a:cs typeface="Times New Roman" pitchFamily="18" charset="0"/>
                        </a:rPr>
                        <a:t>350</a:t>
                      </a:r>
                      <a:endParaRPr lang="tr-TR" sz="15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tr-TR" sz="1500" b="0" i="0" u="none" strike="noStrike" dirty="0" smtClean="0">
                          <a:solidFill>
                            <a:srgbClr val="000000"/>
                          </a:solidFill>
                          <a:latin typeface="Times New Roman" pitchFamily="18" charset="0"/>
                          <a:cs typeface="Times New Roman" pitchFamily="18" charset="0"/>
                        </a:rPr>
                        <a:t>%3 </a:t>
                      </a:r>
                      <a:r>
                        <a:rPr lang="tr-TR" sz="1500" b="0" i="0" u="none" strike="noStrike" dirty="0">
                          <a:solidFill>
                            <a:srgbClr val="000000"/>
                          </a:solidFill>
                          <a:latin typeface="Times New Roman" pitchFamily="18" charset="0"/>
                          <a:cs typeface="Times New Roman" pitchFamily="18" charset="0"/>
                        </a:rPr>
                        <a:t>- </a:t>
                      </a:r>
                      <a:r>
                        <a:rPr lang="tr-TR" sz="1500" b="0" i="0" u="none" strike="noStrike" dirty="0" smtClean="0">
                          <a:solidFill>
                            <a:srgbClr val="000000"/>
                          </a:solidFill>
                          <a:latin typeface="Times New Roman" pitchFamily="18" charset="0"/>
                          <a:cs typeface="Times New Roman" pitchFamily="18" charset="0"/>
                        </a:rPr>
                        <a:t>%9,5</a:t>
                      </a:r>
                      <a:endParaRPr lang="tr-TR" sz="1500" b="0" i="0" u="none" strike="noStrike" dirty="0">
                        <a:solidFill>
                          <a:srgbClr val="000000"/>
                        </a:solidFill>
                        <a:latin typeface="Times New Roman" pitchFamily="18" charset="0"/>
                        <a:cs typeface="Times New Roman" pitchFamily="18" charset="0"/>
                      </a:endParaRPr>
                    </a:p>
                  </a:txBody>
                  <a:tcPr marL="9525" marR="9525" marT="9525" marB="0" anchor="b"/>
                </a:tc>
              </a:tr>
              <a:tr h="370840">
                <a:tc>
                  <a:txBody>
                    <a:bodyPr/>
                    <a:lstStyle/>
                    <a:p>
                      <a:pPr algn="ctr" fontAlgn="b"/>
                      <a:r>
                        <a:rPr lang="tr-TR" sz="1500" b="0" i="0" u="none" strike="noStrike" dirty="0" smtClean="0">
                          <a:solidFill>
                            <a:srgbClr val="000000"/>
                          </a:solidFill>
                          <a:latin typeface="Times New Roman" pitchFamily="18" charset="0"/>
                          <a:cs typeface="Times New Roman" pitchFamily="18" charset="0"/>
                        </a:rPr>
                        <a:t>350 - 300</a:t>
                      </a:r>
                      <a:endParaRPr lang="tr-TR" sz="15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tr-TR" sz="1500" b="0" i="0" u="none" strike="noStrike" dirty="0" smtClean="0">
                          <a:solidFill>
                            <a:srgbClr val="000000"/>
                          </a:solidFill>
                          <a:latin typeface="Times New Roman" pitchFamily="18" charset="0"/>
                          <a:cs typeface="Times New Roman" pitchFamily="18" charset="0"/>
                        </a:rPr>
                        <a:t>%9,5 </a:t>
                      </a:r>
                      <a:r>
                        <a:rPr lang="tr-TR" sz="1500" b="0" i="0" u="none" strike="noStrike" dirty="0">
                          <a:solidFill>
                            <a:srgbClr val="000000"/>
                          </a:solidFill>
                          <a:latin typeface="Times New Roman" pitchFamily="18" charset="0"/>
                          <a:cs typeface="Times New Roman" pitchFamily="18" charset="0"/>
                        </a:rPr>
                        <a:t>- </a:t>
                      </a:r>
                      <a:r>
                        <a:rPr lang="tr-TR" sz="1500" b="0" i="0" u="none" strike="noStrike" dirty="0" smtClean="0">
                          <a:solidFill>
                            <a:srgbClr val="000000"/>
                          </a:solidFill>
                          <a:latin typeface="Times New Roman" pitchFamily="18" charset="0"/>
                          <a:cs typeface="Times New Roman" pitchFamily="18" charset="0"/>
                        </a:rPr>
                        <a:t>%21,7</a:t>
                      </a:r>
                      <a:endParaRPr lang="tr-TR" sz="1500" b="0" i="0" u="none" strike="noStrike" dirty="0">
                        <a:solidFill>
                          <a:srgbClr val="000000"/>
                        </a:solidFill>
                        <a:latin typeface="Times New Roman" pitchFamily="18" charset="0"/>
                        <a:cs typeface="Times New Roman" pitchFamily="18" charset="0"/>
                      </a:endParaRPr>
                    </a:p>
                  </a:txBody>
                  <a:tcPr marL="9525" marR="9525" marT="9525" marB="0" anchor="b"/>
                </a:tc>
              </a:tr>
              <a:tr h="370840">
                <a:tc>
                  <a:txBody>
                    <a:bodyPr/>
                    <a:lstStyle/>
                    <a:p>
                      <a:pPr algn="ctr" fontAlgn="b"/>
                      <a:r>
                        <a:rPr lang="tr-TR" sz="1500" b="0" i="0" u="none" strike="noStrike" dirty="0" smtClean="0">
                          <a:solidFill>
                            <a:srgbClr val="000000"/>
                          </a:solidFill>
                          <a:latin typeface="Times New Roman" pitchFamily="18" charset="0"/>
                          <a:cs typeface="Times New Roman" pitchFamily="18" charset="0"/>
                        </a:rPr>
                        <a:t>300 - 250</a:t>
                      </a:r>
                      <a:endParaRPr lang="tr-TR" sz="15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tr-TR" sz="1500" b="0" i="0" u="none" strike="noStrike" dirty="0" smtClean="0">
                          <a:solidFill>
                            <a:srgbClr val="000000"/>
                          </a:solidFill>
                          <a:latin typeface="Times New Roman" pitchFamily="18" charset="0"/>
                          <a:cs typeface="Times New Roman" pitchFamily="18" charset="0"/>
                        </a:rPr>
                        <a:t>%21,7 </a:t>
                      </a:r>
                      <a:r>
                        <a:rPr lang="tr-TR" sz="1500" b="0" i="0" u="none" strike="noStrike" dirty="0">
                          <a:solidFill>
                            <a:srgbClr val="000000"/>
                          </a:solidFill>
                          <a:latin typeface="Times New Roman" pitchFamily="18" charset="0"/>
                          <a:cs typeface="Times New Roman" pitchFamily="18" charset="0"/>
                        </a:rPr>
                        <a:t>- </a:t>
                      </a:r>
                      <a:r>
                        <a:rPr lang="tr-TR" sz="1500" b="0" i="0" u="none" strike="noStrike" dirty="0" smtClean="0">
                          <a:solidFill>
                            <a:srgbClr val="000000"/>
                          </a:solidFill>
                          <a:latin typeface="Times New Roman" pitchFamily="18" charset="0"/>
                          <a:cs typeface="Times New Roman" pitchFamily="18" charset="0"/>
                        </a:rPr>
                        <a:t>%40,8</a:t>
                      </a:r>
                      <a:endParaRPr lang="tr-TR" sz="1500" b="0" i="0" u="none" strike="noStrike" dirty="0">
                        <a:solidFill>
                          <a:srgbClr val="000000"/>
                        </a:solidFill>
                        <a:latin typeface="Times New Roman" pitchFamily="18" charset="0"/>
                        <a:cs typeface="Times New Roman" pitchFamily="18" charset="0"/>
                      </a:endParaRPr>
                    </a:p>
                  </a:txBody>
                  <a:tcPr marL="9525" marR="9525" marT="9525" marB="0" anchor="b"/>
                </a:tc>
              </a:tr>
            </a:tbl>
          </a:graphicData>
        </a:graphic>
      </p:graphicFrame>
    </p:spTree>
    <p:extLst>
      <p:ext uri="{BB962C8B-B14F-4D97-AF65-F5344CB8AC3E}">
        <p14:creationId xmlns:p14="http://schemas.microsoft.com/office/powerpoint/2010/main" val="2014141814"/>
      </p:ext>
    </p:extLst>
  </p:cSld>
  <p:clrMapOvr>
    <a:masterClrMapping/>
  </p:clrMapOvr>
  <p:transition>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7" name="Dikdörtgen 6"/>
          <p:cNvSpPr/>
          <p:nvPr/>
        </p:nvSpPr>
        <p:spPr>
          <a:xfrm>
            <a:off x="1960" y="908720"/>
            <a:ext cx="914204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defRPr/>
            </a:pPr>
            <a:r>
              <a:rPr lang="tr-TR" sz="3600" b="1" dirty="0"/>
              <a:t>YERLEŞTİRME SONUÇLARININ AÇIKLANMASI</a:t>
            </a:r>
            <a:endParaRPr lang="tr-T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Metin kutusu 4"/>
          <p:cNvSpPr txBox="1"/>
          <p:nvPr/>
        </p:nvSpPr>
        <p:spPr>
          <a:xfrm>
            <a:off x="251520" y="2132856"/>
            <a:ext cx="8458200" cy="3970318"/>
          </a:xfrm>
          <a:prstGeom prst="rect">
            <a:avLst/>
          </a:prstGeom>
          <a:noFill/>
        </p:spPr>
        <p:txBody>
          <a:bodyPr wrap="square" rtlCol="0">
            <a:spAutoFit/>
          </a:bodyPr>
          <a:lstStyle/>
          <a:p>
            <a:pPr algn="ctr"/>
            <a:r>
              <a:rPr lang="tr-TR" sz="3600" dirty="0" smtClean="0">
                <a:latin typeface="Times New Roman" pitchFamily="18" charset="0"/>
                <a:cs typeface="Times New Roman" pitchFamily="18" charset="0"/>
              </a:rPr>
              <a:t>İlk Yerleştirme sonuçları </a:t>
            </a:r>
          </a:p>
          <a:p>
            <a:pPr algn="ctr"/>
            <a:r>
              <a:rPr lang="tr-TR" sz="3600" dirty="0" smtClean="0">
                <a:latin typeface="Times New Roman" pitchFamily="18" charset="0"/>
                <a:cs typeface="Times New Roman" pitchFamily="18" charset="0"/>
              </a:rPr>
              <a:t>30 Temmuz 2018 tarihinde </a:t>
            </a:r>
            <a:r>
              <a:rPr lang="tr-TR" sz="3600" b="1" dirty="0" smtClean="0">
                <a:solidFill>
                  <a:srgbClr val="FF0000"/>
                </a:solidFill>
                <a:latin typeface="Times New Roman" pitchFamily="18" charset="0"/>
                <a:cs typeface="Times New Roman" pitchFamily="18" charset="0"/>
              </a:rPr>
              <a:t>http://www.meb.gov.tr </a:t>
            </a:r>
          </a:p>
          <a:p>
            <a:pPr algn="ctr"/>
            <a:r>
              <a:rPr lang="tr-TR" sz="3600" dirty="0" smtClean="0">
                <a:latin typeface="Times New Roman" pitchFamily="18" charset="0"/>
                <a:cs typeface="Times New Roman" pitchFamily="18" charset="0"/>
              </a:rPr>
              <a:t>ve</a:t>
            </a:r>
          </a:p>
          <a:p>
            <a:pPr algn="ctr"/>
            <a:r>
              <a:rPr lang="tr-TR" sz="3600" dirty="0" smtClean="0">
                <a:latin typeface="Times New Roman" pitchFamily="18" charset="0"/>
                <a:cs typeface="Times New Roman" pitchFamily="18" charset="0"/>
              </a:rPr>
              <a:t> </a:t>
            </a:r>
            <a:r>
              <a:rPr lang="tr-TR" sz="3600" b="1" dirty="0" smtClean="0">
                <a:solidFill>
                  <a:srgbClr val="FF0000"/>
                </a:solidFill>
                <a:latin typeface="Times New Roman" pitchFamily="18" charset="0"/>
                <a:cs typeface="Times New Roman" pitchFamily="18" charset="0"/>
              </a:rPr>
              <a:t>https://e-okul.meb.gov.tr </a:t>
            </a:r>
            <a:r>
              <a:rPr lang="tr-TR" sz="3600" dirty="0" smtClean="0">
                <a:latin typeface="Times New Roman" pitchFamily="18" charset="0"/>
                <a:cs typeface="Times New Roman" pitchFamily="18" charset="0"/>
              </a:rPr>
              <a:t>adreslerinde ilan edilecektir.</a:t>
            </a:r>
            <a:endParaRPr lang="tr-TR" sz="3600" dirty="0" smtClean="0">
              <a:solidFill>
                <a:srgbClr val="FF0000"/>
              </a:solidFill>
              <a:latin typeface="Times New Roman" pitchFamily="18" charset="0"/>
              <a:cs typeface="Times New Roman" pitchFamily="18" charset="0"/>
            </a:endParaRPr>
          </a:p>
          <a:p>
            <a:pPr marL="342900" indent="-342900" algn="just">
              <a:buFont typeface="Arial" pitchFamily="34" charset="0"/>
              <a:buChar char="•"/>
            </a:pPr>
            <a:endParaRPr lang="tr-TR" sz="3600" dirty="0">
              <a:latin typeface="Times New Roman" pitchFamily="18" charset="0"/>
              <a:cs typeface="Times New Roman" pitchFamily="18" charset="0"/>
            </a:endParaRPr>
          </a:p>
        </p:txBody>
      </p:sp>
    </p:spTree>
    <p:extLst>
      <p:ext uri="{BB962C8B-B14F-4D97-AF65-F5344CB8AC3E}">
        <p14:creationId xmlns:p14="http://schemas.microsoft.com/office/powerpoint/2010/main" val="3460391782"/>
      </p:ext>
    </p:extLst>
  </p:cSld>
  <p:clrMapOvr>
    <a:masterClrMapping/>
  </p:clrMapOvr>
  <p:transition>
    <p:pull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844824"/>
            <a:ext cx="7319401" cy="4104456"/>
          </a:xfrm>
          <a:prstGeom prst="rect">
            <a:avLst/>
          </a:prstGeom>
        </p:spPr>
      </p:pic>
    </p:spTree>
    <p:extLst>
      <p:ext uri="{BB962C8B-B14F-4D97-AF65-F5344CB8AC3E}">
        <p14:creationId xmlns:p14="http://schemas.microsoft.com/office/powerpoint/2010/main" val="1838153375"/>
      </p:ext>
    </p:extLst>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Metin kutusu 5"/>
          <p:cNvSpPr txBox="1"/>
          <p:nvPr/>
        </p:nvSpPr>
        <p:spPr>
          <a:xfrm>
            <a:off x="574758" y="2924944"/>
            <a:ext cx="8245713" cy="2246769"/>
          </a:xfrm>
          <a:prstGeom prst="rect">
            <a:avLst/>
          </a:prstGeom>
          <a:noFill/>
        </p:spPr>
        <p:txBody>
          <a:bodyPr wrap="square" rtlCol="0">
            <a:spAutoFit/>
          </a:bodyPr>
          <a:lstStyle/>
          <a:p>
            <a:pPr algn="ctr"/>
            <a:r>
              <a:rPr lang="tr-TR" sz="2800" dirty="0" smtClean="0">
                <a:latin typeface="Times New Roman" pitchFamily="18" charset="0"/>
                <a:cs typeface="Times New Roman" pitchFamily="18" charset="0"/>
              </a:rPr>
              <a:t>Tercih işlemi öğrenci ve velisi tarafından</a:t>
            </a:r>
          </a:p>
          <a:p>
            <a:pPr algn="ctr"/>
            <a:r>
              <a:rPr lang="tr-TR" sz="2800" b="1" dirty="0" smtClean="0">
                <a:solidFill>
                  <a:srgbClr val="FF0000"/>
                </a:solidFill>
                <a:latin typeface="Times New Roman" pitchFamily="18" charset="0"/>
                <a:cs typeface="Times New Roman" pitchFamily="18" charset="0"/>
              </a:rPr>
              <a:t>https://e-okul.meb.gov.tr </a:t>
            </a:r>
            <a:r>
              <a:rPr lang="tr-TR" sz="2800" dirty="0" smtClean="0">
                <a:latin typeface="Times New Roman" pitchFamily="18" charset="0"/>
                <a:cs typeface="Times New Roman" pitchFamily="18" charset="0"/>
              </a:rPr>
              <a:t>internet adresinden </a:t>
            </a:r>
          </a:p>
          <a:p>
            <a:pPr algn="ctr"/>
            <a:r>
              <a:rPr lang="tr-TR" sz="2800" dirty="0" smtClean="0">
                <a:latin typeface="Times New Roman" pitchFamily="18" charset="0"/>
                <a:cs typeface="Times New Roman" pitchFamily="18" charset="0"/>
              </a:rPr>
              <a:t>veya herhangi bir </a:t>
            </a:r>
            <a:r>
              <a:rPr lang="tr-TR" sz="2800" u="sng" dirty="0" smtClean="0">
                <a:latin typeface="Times New Roman" pitchFamily="18" charset="0"/>
                <a:cs typeface="Times New Roman" pitchFamily="18" charset="0"/>
              </a:rPr>
              <a:t>ortaokul/imam hatip ortaokulu müdürlüğünden </a:t>
            </a:r>
            <a:r>
              <a:rPr lang="tr-TR" sz="2800" dirty="0" smtClean="0">
                <a:latin typeface="Times New Roman" pitchFamily="18" charset="0"/>
                <a:cs typeface="Times New Roman" pitchFamily="18" charset="0"/>
              </a:rPr>
              <a:t>yapılabilecektir. Yapılan tercihler mutlaka ilgili okul müdürlüklerine onaylatılacaktır.</a:t>
            </a:r>
            <a:endParaRPr lang="tr-TR"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74858729"/>
      </p:ext>
    </p:extLst>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611560" y="2636912"/>
            <a:ext cx="8001000" cy="2893100"/>
          </a:xfrm>
          <a:prstGeom prst="rect">
            <a:avLst/>
          </a:prstGeom>
          <a:noFill/>
        </p:spPr>
        <p:txBody>
          <a:bodyPr wrap="square" lIns="91440" tIns="45720" rIns="91440" bIns="45720">
            <a:spAutoFit/>
          </a:bodyPr>
          <a:lstStyle/>
          <a:p>
            <a:pPr algn="just"/>
            <a:r>
              <a:rPr lang="tr-TR" sz="2600" dirty="0" smtClean="0">
                <a:latin typeface="Times New Roman" pitchFamily="18" charset="0"/>
                <a:cs typeface="Times New Roman" pitchFamily="18" charset="0"/>
              </a:rPr>
              <a:t>	Sınava giren ve merkezî sınav puanına sahip olan öğrenciler dâhil </a:t>
            </a:r>
            <a:r>
              <a:rPr lang="tr-TR" sz="2600" b="1" dirty="0" smtClean="0">
                <a:solidFill>
                  <a:srgbClr val="FF0000"/>
                </a:solidFill>
                <a:latin typeface="Times New Roman" pitchFamily="18" charset="0"/>
                <a:cs typeface="Times New Roman" pitchFamily="18" charset="0"/>
              </a:rPr>
              <a:t>tüm öğrenciler yerel yerleştirme ile öğrenci alan okul tercihinde bulunmak zorundadır.</a:t>
            </a:r>
            <a:r>
              <a:rPr lang="tr-TR" sz="2600" dirty="0" smtClean="0">
                <a:latin typeface="Times New Roman" pitchFamily="18" charset="0"/>
                <a:cs typeface="Times New Roman" pitchFamily="18" charset="0"/>
              </a:rPr>
              <a:t> Yerel yerleştirme ile öğrenci alan okullar ekranından tercih yapılmaması durumunda, öğrencilere merkezî sınavla öğrenci alan okullar ile pansiyonlu okullar tercih ekranı açılmayacaktır.</a:t>
            </a:r>
            <a:endParaRPr lang="tr-TR" sz="2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22606004"/>
      </p:ext>
    </p:extLst>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50221" y="1050780"/>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Dikdörtgen 1"/>
          <p:cNvSpPr/>
          <p:nvPr/>
        </p:nvSpPr>
        <p:spPr>
          <a:xfrm>
            <a:off x="539552" y="3140968"/>
            <a:ext cx="7992888" cy="2492990"/>
          </a:xfrm>
          <a:prstGeom prst="rect">
            <a:avLst/>
          </a:prstGeom>
        </p:spPr>
        <p:txBody>
          <a:bodyPr wrap="square">
            <a:spAutoFit/>
          </a:bodyPr>
          <a:lstStyle/>
          <a:p>
            <a:pPr algn="just"/>
            <a:r>
              <a:rPr lang="tr-TR" sz="2600" dirty="0" smtClean="0">
                <a:latin typeface="Times New Roman" pitchFamily="18" charset="0"/>
                <a:cs typeface="Times New Roman" pitchFamily="18" charset="0"/>
              </a:rPr>
              <a:t>	Özel ortaöğretim kurumlarına ve yetenek sınavı ile öğrenci alan okullara kesin kayıt işlemini tamamlamış öğrenciler tercihte bulunamayacaktır. Ancak öğrenciler tercih süresi içerisinde kayıtlarını iptal etmeleri durumunda tercihte bulunabileceklerdir (27 Haziran -      13 Temmuz).</a:t>
            </a:r>
            <a:endParaRPr lang="tr-TR" sz="2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
        <p:nvSpPr>
          <p:cNvPr id="3" name="5-Nokta Yıldız 2"/>
          <p:cNvSpPr/>
          <p:nvPr/>
        </p:nvSpPr>
        <p:spPr>
          <a:xfrm>
            <a:off x="899592" y="3068960"/>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73880229"/>
      </p:ext>
    </p:extLst>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60648"/>
            <a:ext cx="8640960" cy="504056"/>
          </a:xfrm>
        </p:spPr>
        <p:txBody>
          <a:bodyPr/>
          <a:lstStyle/>
          <a:p>
            <a:pPr lvl="0"/>
            <a:r>
              <a:rPr lang="tr-TR" altLang="tr-TR" sz="3200" dirty="0" smtClean="0">
                <a:solidFill>
                  <a:prstClr val="white"/>
                </a:solidFill>
                <a:latin typeface="Arial" panose="020B0604020202020204" pitchFamily="34" charset="0"/>
                <a:ea typeface="+mn-ea"/>
                <a:cs typeface="Arial" panose="020B0604020202020204" pitchFamily="34" charset="0"/>
              </a:rPr>
              <a:t/>
            </a:r>
            <a:br>
              <a:rPr lang="tr-TR" altLang="tr-TR" sz="3200" dirty="0" smtClean="0">
                <a:solidFill>
                  <a:prstClr val="white"/>
                </a:solidFill>
                <a:latin typeface="Arial" panose="020B0604020202020204" pitchFamily="34" charset="0"/>
                <a:ea typeface="+mn-ea"/>
                <a:cs typeface="Arial" panose="020B0604020202020204" pitchFamily="34" charset="0"/>
              </a:rPr>
            </a:br>
            <a:r>
              <a:rPr lang="tr-TR" altLang="tr-TR" sz="3200" dirty="0" smtClean="0">
                <a:solidFill>
                  <a:prstClr val="white"/>
                </a:solidFill>
                <a:latin typeface="Arial" panose="020B0604020202020204" pitchFamily="34" charset="0"/>
                <a:ea typeface="+mn-ea"/>
                <a:cs typeface="Arial" panose="020B0604020202020204" pitchFamily="34" charset="0"/>
              </a:rPr>
              <a:t>     </a:t>
            </a:r>
            <a:br>
              <a:rPr lang="tr-TR" altLang="tr-TR" sz="3200" dirty="0" smtClean="0">
                <a:solidFill>
                  <a:prstClr val="white"/>
                </a:solidFill>
                <a:latin typeface="Arial" panose="020B0604020202020204" pitchFamily="34" charset="0"/>
                <a:ea typeface="+mn-ea"/>
                <a:cs typeface="Arial" panose="020B0604020202020204" pitchFamily="34" charset="0"/>
              </a:rPr>
            </a:br>
            <a:r>
              <a:rPr lang="tr-TR" altLang="tr-TR" sz="3200" dirty="0">
                <a:solidFill>
                  <a:prstClr val="white"/>
                </a:solidFill>
                <a:latin typeface="Arial" panose="020B0604020202020204" pitchFamily="34" charset="0"/>
                <a:ea typeface="+mn-ea"/>
                <a:cs typeface="Arial" panose="020B0604020202020204" pitchFamily="34" charset="0"/>
              </a:rPr>
              <a:t> </a:t>
            </a:r>
            <a:r>
              <a:rPr lang="tr-TR" altLang="tr-TR" sz="3200" dirty="0" smtClean="0">
                <a:solidFill>
                  <a:prstClr val="white"/>
                </a:solidFill>
                <a:latin typeface="Arial" panose="020B0604020202020204" pitchFamily="34" charset="0"/>
                <a:ea typeface="+mn-ea"/>
                <a:cs typeface="Arial" panose="020B0604020202020204" pitchFamily="34" charset="0"/>
              </a:rPr>
              <a:t>    Küçükçekmece </a:t>
            </a:r>
            <a:r>
              <a:rPr lang="tr-TR" altLang="tr-TR" sz="3200" dirty="0">
                <a:solidFill>
                  <a:prstClr val="white"/>
                </a:solidFill>
                <a:latin typeface="Arial" panose="020B0604020202020204" pitchFamily="34" charset="0"/>
                <a:ea typeface="+mn-ea"/>
                <a:cs typeface="Arial" panose="020B0604020202020204" pitchFamily="34" charset="0"/>
              </a:rPr>
              <a:t>İlçe Milli Eğitim Müdürlüğü</a:t>
            </a:r>
            <a:br>
              <a:rPr lang="tr-TR" altLang="tr-TR" sz="3200" dirty="0">
                <a:solidFill>
                  <a:prstClr val="white"/>
                </a:solidFill>
                <a:latin typeface="Arial" panose="020B0604020202020204" pitchFamily="34" charset="0"/>
                <a:ea typeface="+mn-ea"/>
                <a:cs typeface="Arial" panose="020B0604020202020204" pitchFamily="34" charset="0"/>
              </a:rPr>
            </a:br>
            <a:r>
              <a:rPr lang="tr-TR" altLang="tr-TR" sz="3200" dirty="0" smtClean="0">
                <a:solidFill>
                  <a:prstClr val="white"/>
                </a:solidFill>
                <a:latin typeface="Arial" panose="020B0604020202020204" pitchFamily="34" charset="0"/>
                <a:ea typeface="+mn-ea"/>
                <a:cs typeface="Arial" panose="020B0604020202020204" pitchFamily="34" charset="0"/>
              </a:rPr>
              <a:t/>
            </a:r>
            <a:br>
              <a:rPr lang="tr-TR" altLang="tr-TR" sz="3200" dirty="0" smtClean="0">
                <a:solidFill>
                  <a:prstClr val="white"/>
                </a:solidFill>
                <a:latin typeface="Arial" panose="020B0604020202020204" pitchFamily="34" charset="0"/>
                <a:ea typeface="+mn-ea"/>
                <a:cs typeface="Arial" panose="020B0604020202020204" pitchFamily="34" charset="0"/>
              </a:rPr>
            </a:br>
            <a:endParaRPr lang="tr-TR" dirty="0"/>
          </a:p>
        </p:txBody>
      </p:sp>
      <p:sp>
        <p:nvSpPr>
          <p:cNvPr id="3" name="İçerik Yer Tutucusu 2"/>
          <p:cNvSpPr>
            <a:spLocks noGrp="1"/>
          </p:cNvSpPr>
          <p:nvPr>
            <p:ph idx="1"/>
          </p:nvPr>
        </p:nvSpPr>
        <p:spPr>
          <a:xfrm>
            <a:off x="457200" y="2276872"/>
            <a:ext cx="8229600" cy="3849291"/>
          </a:xfrm>
        </p:spPr>
        <p:txBody>
          <a:bodyPr/>
          <a:lstStyle/>
          <a:p>
            <a:r>
              <a:rPr lang="tr-TR" dirty="0" smtClean="0">
                <a:latin typeface="Times New Roman" pitchFamily="18" charset="0"/>
                <a:cs typeface="Times New Roman" pitchFamily="18" charset="0"/>
              </a:rPr>
              <a:t>Açık Öğretim Ortaokulu öğrencileri kayıt kabul şartlarını taşımaları durumunda sınavla öğrenci alan okullar için tercihlerini klavuzun ekinde bulunan Açık Öğretim Ortaokulu ve Yurtdışından Başvuran Öğrenciler İçin ‘’Tercih Ön Çalışma Formu Ek-2’’yi doldurarak yapacaklardır.</a:t>
            </a:r>
            <a:endParaRPr lang="tr-TR"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836712"/>
            <a:ext cx="910272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424130"/>
      </p:ext>
    </p:extLst>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504056"/>
          </a:xfrm>
        </p:spPr>
        <p:txBody>
          <a:bodyPr/>
          <a:lstStyle/>
          <a:p>
            <a:r>
              <a:rPr lang="tr-TR" sz="3200" dirty="0" smtClean="0"/>
              <a:t/>
            </a:r>
            <a:br>
              <a:rPr lang="tr-TR" sz="3200" dirty="0" smtClean="0"/>
            </a:br>
            <a:r>
              <a:rPr lang="tr-TR" sz="3200" dirty="0"/>
              <a:t/>
            </a:r>
            <a:br>
              <a:rPr lang="tr-TR" sz="3200" dirty="0"/>
            </a:br>
            <a:r>
              <a:rPr lang="tr-TR" sz="3200" dirty="0" smtClean="0"/>
              <a:t/>
            </a:r>
            <a:br>
              <a:rPr lang="tr-TR" sz="3200" dirty="0" smtClean="0"/>
            </a:br>
            <a:r>
              <a:rPr lang="tr-TR" sz="3200" dirty="0" smtClean="0"/>
              <a:t>     </a:t>
            </a:r>
            <a:r>
              <a:rPr lang="tr-TR" sz="3200" dirty="0" smtClean="0">
                <a:solidFill>
                  <a:schemeClr val="bg1"/>
                </a:solidFill>
                <a:latin typeface="Arial" pitchFamily="34" charset="0"/>
                <a:cs typeface="Arial" pitchFamily="34" charset="0"/>
              </a:rPr>
              <a:t>Küçükçekmece </a:t>
            </a:r>
            <a:r>
              <a:rPr lang="tr-TR" sz="3200" dirty="0">
                <a:solidFill>
                  <a:schemeClr val="bg1"/>
                </a:solidFill>
                <a:latin typeface="Arial" pitchFamily="34" charset="0"/>
                <a:cs typeface="Arial" pitchFamily="34" charset="0"/>
              </a:rPr>
              <a:t>İlçe Milli Eğitim Müdürlüğü</a:t>
            </a:r>
            <a:r>
              <a:rPr lang="tr-TR" sz="3200" dirty="0"/>
              <a:t/>
            </a:r>
            <a:br>
              <a:rPr lang="tr-TR" sz="3200" dirty="0"/>
            </a:br>
            <a:r>
              <a:rPr lang="tr-TR" dirty="0"/>
              <a:t/>
            </a:r>
            <a:br>
              <a:rPr lang="tr-TR" dirty="0"/>
            </a:br>
            <a:endParaRPr lang="tr-TR" dirty="0"/>
          </a:p>
        </p:txBody>
      </p:sp>
      <p:sp>
        <p:nvSpPr>
          <p:cNvPr id="3" name="İçerik Yer Tutucusu 2"/>
          <p:cNvSpPr>
            <a:spLocks noGrp="1"/>
          </p:cNvSpPr>
          <p:nvPr>
            <p:ph idx="1"/>
          </p:nvPr>
        </p:nvSpPr>
        <p:spPr>
          <a:xfrm>
            <a:off x="457200" y="2204864"/>
            <a:ext cx="8229600" cy="3921299"/>
          </a:xfrm>
        </p:spPr>
        <p:txBody>
          <a:bodyPr/>
          <a:lstStyle/>
          <a:p>
            <a:r>
              <a:rPr lang="tr-TR" dirty="0" smtClean="0">
                <a:latin typeface="Times New Roman" pitchFamily="18" charset="0"/>
                <a:cs typeface="Times New Roman" pitchFamily="18" charset="0"/>
              </a:rPr>
              <a:t>Açık Öğretim Ortaokulu öğrencilerinin yerleştirme işlemleri, yerel yerleştirmeler ile öğrenci alan okullar için yerleştirme talebinde bulunmaları halinde, ikamet adresleri dikkate alınarak İl/İlçe Öğrenci Yerleştirme ve Nakil Komisyonunca 10-14 Eylül 2018 tarihlerinde yapılacaktır.</a:t>
            </a:r>
            <a:endParaRPr lang="tr-TR"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836712"/>
            <a:ext cx="910272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518828"/>
      </p:ext>
    </p:extLst>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188640"/>
            <a:ext cx="7839005" cy="584775"/>
          </a:xfrm>
          <a:prstGeom prst="rect">
            <a:avLst/>
          </a:prstGeom>
        </p:spPr>
        <p:txBody>
          <a:bodyPr wrap="none">
            <a:spAutoFit/>
          </a:bodyPr>
          <a:lstStyle/>
          <a:p>
            <a:pPr algn="ctr"/>
            <a:r>
              <a:rPr lang="tr-TR" altLang="tr-TR" sz="3200" dirty="0" smtClean="0">
                <a:solidFill>
                  <a:schemeClr val="bg1"/>
                </a:solidFill>
              </a:rPr>
              <a:t>Küçükçekmece İlçe Milli Eğitim Müdürlüğü</a:t>
            </a:r>
            <a:endParaRPr lang="tr-TR" altLang="tr-TR" sz="3200" dirty="0">
              <a:solidFill>
                <a:schemeClr val="bg1"/>
              </a:solidFill>
            </a:endParaRPr>
          </a:p>
        </p:txBody>
      </p:sp>
      <p:sp>
        <p:nvSpPr>
          <p:cNvPr id="5" name="Dikdörtgen 4"/>
          <p:cNvSpPr/>
          <p:nvPr/>
        </p:nvSpPr>
        <p:spPr>
          <a:xfrm>
            <a:off x="34699" y="1052736"/>
            <a:ext cx="9001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TERCİH İŞLEMLERİ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Dikdörtgen 5"/>
          <p:cNvSpPr/>
          <p:nvPr/>
        </p:nvSpPr>
        <p:spPr>
          <a:xfrm>
            <a:off x="395536" y="2255387"/>
            <a:ext cx="8487077" cy="3693319"/>
          </a:xfrm>
          <a:prstGeom prst="rect">
            <a:avLst/>
          </a:prstGeom>
        </p:spPr>
        <p:txBody>
          <a:bodyPr wrap="square">
            <a:spAutoFit/>
          </a:bodyPr>
          <a:lstStyle/>
          <a:p>
            <a:pPr algn="ctr"/>
            <a:r>
              <a:rPr lang="tr-TR" sz="2600" b="1" dirty="0" smtClean="0">
                <a:latin typeface="Times New Roman" pitchFamily="18" charset="0"/>
                <a:cs typeface="Times New Roman" pitchFamily="18" charset="0"/>
              </a:rPr>
              <a:t>Öğrenciler; </a:t>
            </a:r>
          </a:p>
          <a:p>
            <a:pPr algn="just"/>
            <a:r>
              <a:rPr lang="tr-TR" sz="2600" b="1" dirty="0" smtClean="0">
                <a:solidFill>
                  <a:srgbClr val="FF0000"/>
                </a:solidFill>
                <a:latin typeface="Times New Roman" pitchFamily="18" charset="0"/>
                <a:cs typeface="Times New Roman" pitchFamily="18" charset="0"/>
              </a:rPr>
              <a:t>1-</a:t>
            </a:r>
            <a:r>
              <a:rPr lang="tr-TR" sz="2600" b="1" dirty="0">
                <a:solidFill>
                  <a:srgbClr val="FF0000"/>
                </a:solidFill>
                <a:latin typeface="Times New Roman" pitchFamily="18" charset="0"/>
                <a:cs typeface="Times New Roman" pitchFamily="18" charset="0"/>
              </a:rPr>
              <a:t>M</a:t>
            </a:r>
            <a:r>
              <a:rPr lang="tr-TR" sz="2600" b="1" dirty="0" smtClean="0">
                <a:solidFill>
                  <a:srgbClr val="FF0000"/>
                </a:solidFill>
                <a:latin typeface="Times New Roman" pitchFamily="18" charset="0"/>
                <a:cs typeface="Times New Roman" pitchFamily="18" charset="0"/>
              </a:rPr>
              <a:t>erkezî sınav puanı ile öğrenci alan okullar ,</a:t>
            </a:r>
          </a:p>
          <a:p>
            <a:pPr algn="just"/>
            <a:r>
              <a:rPr lang="tr-TR" sz="2600" b="1" dirty="0" smtClean="0">
                <a:solidFill>
                  <a:srgbClr val="FF0000"/>
                </a:solidFill>
                <a:latin typeface="Times New Roman" pitchFamily="18" charset="0"/>
                <a:cs typeface="Times New Roman" pitchFamily="18" charset="0"/>
              </a:rPr>
              <a:t>2-Yerel yerleştirme ile öğrenci alan okullar,</a:t>
            </a:r>
          </a:p>
          <a:p>
            <a:pPr algn="just"/>
            <a:r>
              <a:rPr lang="tr-TR" sz="2600" b="1" dirty="0" smtClean="0">
                <a:solidFill>
                  <a:srgbClr val="FF0000"/>
                </a:solidFill>
                <a:latin typeface="Times New Roman" pitchFamily="18" charset="0"/>
                <a:cs typeface="Times New Roman" pitchFamily="18" charset="0"/>
              </a:rPr>
              <a:t>3- Pansiyonlu okullar ,</a:t>
            </a:r>
          </a:p>
          <a:p>
            <a:pPr algn="just"/>
            <a:r>
              <a:rPr lang="tr-TR" sz="2600" b="1" dirty="0" smtClean="0">
                <a:latin typeface="Times New Roman" pitchFamily="18" charset="0"/>
                <a:cs typeface="Times New Roman" pitchFamily="18" charset="0"/>
              </a:rPr>
              <a:t>olmak üzere 3 (üç) grupta tercih yapabileceklerdir. </a:t>
            </a:r>
          </a:p>
          <a:p>
            <a:pPr algn="just"/>
            <a:endParaRPr lang="tr-TR" sz="2600" b="1" dirty="0" smtClean="0">
              <a:solidFill>
                <a:srgbClr val="FF0000"/>
              </a:solidFill>
              <a:latin typeface="Times New Roman" pitchFamily="18" charset="0"/>
              <a:cs typeface="Times New Roman" pitchFamily="18" charset="0"/>
            </a:endParaRPr>
          </a:p>
          <a:p>
            <a:pPr algn="ctr"/>
            <a:r>
              <a:rPr lang="tr-TR" sz="2600" b="1" dirty="0" smtClean="0">
                <a:solidFill>
                  <a:srgbClr val="FF0000"/>
                </a:solidFill>
                <a:latin typeface="Times New Roman" pitchFamily="18" charset="0"/>
                <a:cs typeface="Times New Roman" pitchFamily="18" charset="0"/>
              </a:rPr>
              <a:t>Merkezî sınava girmeyen öğrenciler ise</a:t>
            </a:r>
            <a:r>
              <a:rPr lang="tr-TR" sz="2600" b="1" dirty="0" smtClean="0">
                <a:latin typeface="Times New Roman" pitchFamily="18" charset="0"/>
                <a:cs typeface="Times New Roman" pitchFamily="18" charset="0"/>
              </a:rPr>
              <a:t> </a:t>
            </a:r>
            <a:r>
              <a:rPr lang="tr-TR" sz="2600" b="1" u="sng" dirty="0" smtClean="0">
                <a:latin typeface="Times New Roman" pitchFamily="18" charset="0"/>
                <a:cs typeface="Times New Roman" pitchFamily="18" charset="0"/>
              </a:rPr>
              <a:t>yerel yerleştirme ile öğrenci alan okullar </a:t>
            </a:r>
            <a:r>
              <a:rPr lang="tr-TR" sz="2600" b="1" dirty="0" smtClean="0">
                <a:latin typeface="Times New Roman" pitchFamily="18" charset="0"/>
                <a:cs typeface="Times New Roman" pitchFamily="18" charset="0"/>
              </a:rPr>
              <a:t>ve </a:t>
            </a:r>
            <a:r>
              <a:rPr lang="tr-TR" sz="2600" b="1" u="sng" dirty="0" smtClean="0">
                <a:latin typeface="Times New Roman" pitchFamily="18" charset="0"/>
                <a:cs typeface="Times New Roman" pitchFamily="18" charset="0"/>
              </a:rPr>
              <a:t>pansiyonlu okullar olmak üzere </a:t>
            </a:r>
            <a:r>
              <a:rPr lang="tr-TR" sz="2600" b="1" dirty="0" smtClean="0">
                <a:solidFill>
                  <a:srgbClr val="FF0000"/>
                </a:solidFill>
                <a:latin typeface="Times New Roman" pitchFamily="18" charset="0"/>
                <a:cs typeface="Times New Roman" pitchFamily="18" charset="0"/>
              </a:rPr>
              <a:t>2 (iki) grupta</a:t>
            </a:r>
            <a:r>
              <a:rPr lang="tr-TR" sz="2600" b="1" dirty="0" smtClean="0">
                <a:latin typeface="Times New Roman" pitchFamily="18" charset="0"/>
                <a:cs typeface="Times New Roman" pitchFamily="18" charset="0"/>
              </a:rPr>
              <a:t> tercih yapabileceklerdir</a:t>
            </a:r>
            <a:r>
              <a:rPr lang="tr-TR" sz="2600" dirty="0" smtClean="0">
                <a:latin typeface="Times New Roman" pitchFamily="18" charset="0"/>
                <a:cs typeface="Times New Roman" pitchFamily="18" charset="0"/>
              </a:rPr>
              <a:t>. </a:t>
            </a:r>
            <a:endParaRPr lang="tr-TR" sz="2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83899442"/>
      </p:ext>
    </p:extLst>
  </p:cSld>
  <p:clrMapOvr>
    <a:masterClrMapping/>
  </p:clrMapOvr>
  <p:transition>
    <p:pull dir="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2464</TotalTime>
  <Words>1672</Words>
  <Application>Microsoft Office PowerPoint</Application>
  <PresentationFormat>Ekran Gösterisi (4:3)</PresentationFormat>
  <Paragraphs>199</Paragraphs>
  <Slides>39</Slides>
  <Notes>3</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Ofis Teması</vt:lpstr>
      <vt:lpstr> KÜÇÜKÇEKMECE İLÇE MİLLİ EĞİTİM MÜDÜRLÜĞÜ  LGS  2018</vt:lpstr>
      <vt:lpstr>PowerPoint Sunusu</vt:lpstr>
      <vt:lpstr>PowerPoint Sunusu</vt:lpstr>
      <vt:lpstr>PowerPoint Sunusu</vt:lpstr>
      <vt:lpstr>PowerPoint Sunusu</vt:lpstr>
      <vt:lpstr>PowerPoint Sunusu</vt:lpstr>
      <vt:lpstr>            Küçükçekmece İlçe Milli Eğitim Müdürlüğü  </vt:lpstr>
      <vt:lpstr>        Küçükçekmece İlçe Milli Eğitim Müdürlüğü  </vt:lpstr>
      <vt:lpstr>PowerPoint Sunusu</vt:lpstr>
      <vt:lpstr>PowerPoint Sunusu</vt:lpstr>
      <vt:lpstr>PowerPoint Sunusu</vt:lpstr>
      <vt:lpstr>Küçükçekmece İlçe Milli Eğitim Müdürlüğü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TEPECPAL</dc:creator>
  <cp:lastModifiedBy>Abdulbaki</cp:lastModifiedBy>
  <cp:revision>116</cp:revision>
  <dcterms:created xsi:type="dcterms:W3CDTF">2017-12-07T08:24:36Z</dcterms:created>
  <dcterms:modified xsi:type="dcterms:W3CDTF">2018-07-04T06:13:53Z</dcterms:modified>
</cp:coreProperties>
</file>